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16"/>
  </p:notesMasterIdLst>
  <p:sldIdLst>
    <p:sldId id="266" r:id="rId2"/>
    <p:sldId id="257" r:id="rId3"/>
    <p:sldId id="258" r:id="rId4"/>
    <p:sldId id="259" r:id="rId5"/>
    <p:sldId id="260" r:id="rId6"/>
    <p:sldId id="261" r:id="rId7"/>
    <p:sldId id="262" r:id="rId8"/>
    <p:sldId id="268" r:id="rId9"/>
    <p:sldId id="270" r:id="rId10"/>
    <p:sldId id="264" r:id="rId11"/>
    <p:sldId id="273" r:id="rId12"/>
    <p:sldId id="269" r:id="rId13"/>
    <p:sldId id="272" r:id="rId14"/>
    <p:sldId id="256"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4762"/>
  </p:normalViewPr>
  <p:slideViewPr>
    <p:cSldViewPr snapToGrid="0" snapToObjects="1">
      <p:cViewPr varScale="1">
        <p:scale>
          <a:sx n="65" d="100"/>
          <a:sy n="65" d="100"/>
        </p:scale>
        <p:origin x="10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ACA93-0DB4-4A10-9FAB-5082FC64DDC3}" type="datetimeFigureOut">
              <a:rPr lang="es-MX" smtClean="0"/>
              <a:t>26/10/2019</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6407B-3817-44DF-BFCE-F3EDB90F316E}" type="slidenum">
              <a:rPr lang="es-MX" smtClean="0"/>
              <a:t>‹#›</a:t>
            </a:fld>
            <a:endParaRPr lang="es-MX"/>
          </a:p>
        </p:txBody>
      </p:sp>
    </p:spTree>
    <p:extLst>
      <p:ext uri="{BB962C8B-B14F-4D97-AF65-F5344CB8AC3E}">
        <p14:creationId xmlns:p14="http://schemas.microsoft.com/office/powerpoint/2010/main" val="318372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10/26/2019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68376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7785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10/26/2019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45743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10/26/2019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5568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10/26/2019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14479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2827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89234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06545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14614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10/26/2019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051121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66146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10/26/2019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204158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1" name="Rectangle 4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10">
            <a:extLst>
              <a:ext uri="{FF2B5EF4-FFF2-40B4-BE49-F238E27FC236}">
                <a16:creationId xmlns:a16="http://schemas.microsoft.com/office/drawing/2014/main" id="{B4D0FA6C-EC2B-4ED0-98A1-D6EECAC6C9E8}"/>
              </a:ext>
            </a:extLst>
          </p:cNvPr>
          <p:cNvSpPr>
            <a:spLocks noGrp="1" noChangeArrowheads="1"/>
          </p:cNvSpPr>
          <p:nvPr>
            <p:ph type="ctrTitle"/>
          </p:nvPr>
        </p:nvSpPr>
        <p:spPr>
          <a:xfrm>
            <a:off x="638620" y="1005839"/>
            <a:ext cx="3511233" cy="3779995"/>
          </a:xfrm>
        </p:spPr>
        <p:txBody>
          <a:bodyPr anchor="ctr">
            <a:normAutofit/>
          </a:bodyPr>
          <a:lstStyle/>
          <a:p>
            <a:pPr hangingPunct="0"/>
            <a:r>
              <a:rPr lang="en-US" sz="3300" b="1" dirty="0">
                <a:solidFill>
                  <a:schemeClr val="tx1"/>
                </a:solidFill>
              </a:rPr>
              <a:t>Information reliability in estimate process: a novel proposed blockchain model</a:t>
            </a:r>
            <a:endParaRPr lang="es-MX" sz="3300" dirty="0">
              <a:solidFill>
                <a:schemeClr val="tx1"/>
              </a:solidFill>
            </a:endParaRPr>
          </a:p>
        </p:txBody>
      </p:sp>
      <p:sp>
        <p:nvSpPr>
          <p:cNvPr id="43" name="Rectangle 4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9BA69D17-F135-43BC-BEB2-9D44C0821516}"/>
              </a:ext>
            </a:extLst>
          </p:cNvPr>
          <p:cNvPicPr>
            <a:picLocks noChangeAspect="1"/>
          </p:cNvPicPr>
          <p:nvPr/>
        </p:nvPicPr>
        <p:blipFill rotWithShape="1">
          <a:blip r:embed="rId2"/>
          <a:srcRect l="10352" r="34692"/>
          <a:stretch/>
        </p:blipFill>
        <p:spPr>
          <a:xfrm>
            <a:off x="4654295" y="10"/>
            <a:ext cx="7537705" cy="6857990"/>
          </a:xfrm>
          <a:prstGeom prst="rect">
            <a:avLst/>
          </a:prstGeom>
        </p:spPr>
      </p:pic>
      <p:pic>
        <p:nvPicPr>
          <p:cNvPr id="3" name="Picture 2">
            <a:extLst>
              <a:ext uri="{FF2B5EF4-FFF2-40B4-BE49-F238E27FC236}">
                <a16:creationId xmlns:a16="http://schemas.microsoft.com/office/drawing/2014/main" id="{D5A4E74E-5F20-4857-B202-9C1F57442F85}"/>
              </a:ext>
            </a:extLst>
          </p:cNvPr>
          <p:cNvPicPr>
            <a:picLocks noChangeAspect="1"/>
          </p:cNvPicPr>
          <p:nvPr/>
        </p:nvPicPr>
        <p:blipFill>
          <a:blip r:embed="rId3"/>
          <a:stretch>
            <a:fillRect/>
          </a:stretch>
        </p:blipFill>
        <p:spPr>
          <a:xfrm>
            <a:off x="10591108" y="9"/>
            <a:ext cx="1624723" cy="884893"/>
          </a:xfrm>
          <a:prstGeom prst="rect">
            <a:avLst/>
          </a:prstGeom>
        </p:spPr>
      </p:pic>
      <p:sp>
        <p:nvSpPr>
          <p:cNvPr id="19" name="Rectangle 115">
            <a:extLst>
              <a:ext uri="{FF2B5EF4-FFF2-40B4-BE49-F238E27FC236}">
                <a16:creationId xmlns:a16="http://schemas.microsoft.com/office/drawing/2014/main" id="{BB4EAEE5-C915-445E-AB2A-1670E6B5ECE3}"/>
              </a:ext>
            </a:extLst>
          </p:cNvPr>
          <p:cNvSpPr>
            <a:spLocks noGrp="1" noChangeArrowheads="1"/>
          </p:cNvSpPr>
          <p:nvPr>
            <p:ph type="subTitle" idx="1"/>
          </p:nvPr>
        </p:nvSpPr>
        <p:spPr>
          <a:xfrm>
            <a:off x="6768356" y="5811625"/>
            <a:ext cx="6512247" cy="479425"/>
          </a:xfrm>
        </p:spPr>
        <p:txBody>
          <a:bodyPr>
            <a:noAutofit/>
          </a:bodyPr>
          <a:lstStyle/>
          <a:p>
            <a:pPr hangingPunct="0"/>
            <a:r>
              <a:rPr lang="es-MX" sz="1200" dirty="0">
                <a:solidFill>
                  <a:schemeClr val="bg1"/>
                </a:solidFill>
              </a:rPr>
              <a:t>Inés Borunda</a:t>
            </a:r>
            <a:r>
              <a:rPr lang="es-MX" sz="1200" baseline="30000" dirty="0">
                <a:solidFill>
                  <a:schemeClr val="bg1"/>
                </a:solidFill>
              </a:rPr>
              <a:t>1</a:t>
            </a:r>
            <a:r>
              <a:rPr lang="es-MX" sz="1200" dirty="0">
                <a:solidFill>
                  <a:schemeClr val="bg1"/>
                </a:solidFill>
              </a:rPr>
              <a:t>, Iván Pérez</a:t>
            </a:r>
            <a:r>
              <a:rPr lang="es-MX" sz="1200" baseline="30000" dirty="0">
                <a:solidFill>
                  <a:schemeClr val="bg1"/>
                </a:solidFill>
              </a:rPr>
              <a:t>1</a:t>
            </a:r>
            <a:r>
              <a:rPr lang="es-MX" sz="1200" dirty="0">
                <a:solidFill>
                  <a:schemeClr val="bg1"/>
                </a:solidFill>
              </a:rPr>
              <a:t>, Erwin Martínez</a:t>
            </a:r>
            <a:r>
              <a:rPr lang="es-MX" sz="1200" baseline="30000" dirty="0">
                <a:solidFill>
                  <a:schemeClr val="bg1"/>
                </a:solidFill>
              </a:rPr>
              <a:t>1</a:t>
            </a:r>
            <a:r>
              <a:rPr lang="es-MX" sz="1200" dirty="0">
                <a:solidFill>
                  <a:schemeClr val="bg1"/>
                </a:solidFill>
              </a:rPr>
              <a:t>, Alberto Ochoa-Zezzatti</a:t>
            </a:r>
            <a:r>
              <a:rPr lang="es-MX" sz="1200" baseline="30000" dirty="0">
                <a:solidFill>
                  <a:schemeClr val="bg1"/>
                </a:solidFill>
              </a:rPr>
              <a:t>1</a:t>
            </a:r>
            <a:endParaRPr lang="es-MX" sz="1200" dirty="0">
              <a:solidFill>
                <a:schemeClr val="bg1"/>
              </a:solidFill>
            </a:endParaRPr>
          </a:p>
          <a:p>
            <a:pPr hangingPunct="0"/>
            <a:r>
              <a:rPr lang="es-MX" sz="1200" baseline="30000" dirty="0">
                <a:solidFill>
                  <a:schemeClr val="bg1"/>
                </a:solidFill>
              </a:rPr>
              <a:t>1</a:t>
            </a:r>
            <a:r>
              <a:rPr lang="es-MX" sz="1200" dirty="0">
                <a:solidFill>
                  <a:schemeClr val="bg1"/>
                </a:solidFill>
              </a:rPr>
              <a:t>Doctorado en Tecnología, </a:t>
            </a:r>
            <a:r>
              <a:rPr lang="es-MX" sz="1200" dirty="0" err="1">
                <a:solidFill>
                  <a:schemeClr val="bg1"/>
                </a:solidFill>
              </a:rPr>
              <a:t>Autonomous</a:t>
            </a:r>
            <a:r>
              <a:rPr lang="es-MX" sz="1200" dirty="0">
                <a:solidFill>
                  <a:schemeClr val="bg1"/>
                </a:solidFill>
              </a:rPr>
              <a:t> </a:t>
            </a:r>
            <a:r>
              <a:rPr lang="es-MX" sz="1200" dirty="0" err="1">
                <a:solidFill>
                  <a:schemeClr val="bg1"/>
                </a:solidFill>
              </a:rPr>
              <a:t>University</a:t>
            </a:r>
            <a:r>
              <a:rPr lang="es-MX" sz="1200" dirty="0">
                <a:solidFill>
                  <a:schemeClr val="bg1"/>
                </a:solidFill>
              </a:rPr>
              <a:t> </a:t>
            </a:r>
            <a:r>
              <a:rPr lang="es-MX" sz="1200" dirty="0" err="1">
                <a:solidFill>
                  <a:schemeClr val="bg1"/>
                </a:solidFill>
              </a:rPr>
              <a:t>of</a:t>
            </a:r>
            <a:r>
              <a:rPr lang="es-MX" sz="1200" dirty="0">
                <a:solidFill>
                  <a:schemeClr val="bg1"/>
                </a:solidFill>
              </a:rPr>
              <a:t> Ciudad Juárez</a:t>
            </a:r>
          </a:p>
        </p:txBody>
      </p:sp>
    </p:spTree>
    <p:extLst>
      <p:ext uri="{BB962C8B-B14F-4D97-AF65-F5344CB8AC3E}">
        <p14:creationId xmlns:p14="http://schemas.microsoft.com/office/powerpoint/2010/main" val="9996689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91308BF8-72F2-4481-AB13-6917E0CE1EFE}"/>
              </a:ext>
            </a:extLst>
          </p:cNvPr>
          <p:cNvSpPr>
            <a:spLocks noGrp="1"/>
          </p:cNvSpPr>
          <p:nvPr>
            <p:ph idx="1"/>
          </p:nvPr>
        </p:nvSpPr>
        <p:spPr>
          <a:xfrm>
            <a:off x="1268361" y="862888"/>
            <a:ext cx="9999407" cy="5192493"/>
          </a:xfrm>
        </p:spPr>
        <p:txBody>
          <a:bodyPr/>
          <a:lstStyle/>
          <a:p>
            <a:r>
              <a:rPr lang="en-US" sz="2800" dirty="0"/>
              <a:t>In a centralized system, the administrator could be bribed, and the entire system could be subject to manipulation and falsification of information (Tian, 2017).</a:t>
            </a:r>
          </a:p>
          <a:p>
            <a:pPr marL="0" indent="0">
              <a:buNone/>
            </a:pPr>
            <a:endParaRPr lang="en-US" sz="2800" dirty="0"/>
          </a:p>
          <a:p>
            <a:pPr marL="0" indent="0" algn="ctr">
              <a:buNone/>
            </a:pPr>
            <a:r>
              <a:rPr lang="en-US" sz="2800" dirty="0"/>
              <a:t> </a:t>
            </a:r>
            <a:r>
              <a:rPr lang="en-US" sz="2800" b="1" i="1" dirty="0"/>
              <a:t>With the structure of the blockchain this risk is avoided</a:t>
            </a:r>
            <a:endParaRPr lang="es-MX" sz="2800" b="1" i="1" dirty="0"/>
          </a:p>
        </p:txBody>
      </p:sp>
    </p:spTree>
    <p:extLst>
      <p:ext uri="{BB962C8B-B14F-4D97-AF65-F5344CB8AC3E}">
        <p14:creationId xmlns:p14="http://schemas.microsoft.com/office/powerpoint/2010/main" val="18211813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5" name="Rectangle 54">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395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CD945F-3C70-4CE9-B6C4-F3ACCA8EAF03}"/>
              </a:ext>
            </a:extLst>
          </p:cNvPr>
          <p:cNvPicPr>
            <a:picLocks noChangeAspect="1"/>
          </p:cNvPicPr>
          <p:nvPr/>
        </p:nvPicPr>
        <p:blipFill>
          <a:blip r:embed="rId2"/>
          <a:stretch>
            <a:fillRect/>
          </a:stretch>
        </p:blipFill>
        <p:spPr>
          <a:xfrm>
            <a:off x="2005229" y="731286"/>
            <a:ext cx="8181541" cy="5395428"/>
          </a:xfrm>
          <a:prstGeom prst="rect">
            <a:avLst/>
          </a:prstGeom>
        </p:spPr>
      </p:pic>
      <p:sp>
        <p:nvSpPr>
          <p:cNvPr id="13" name="Rectangle 12">
            <a:extLst>
              <a:ext uri="{FF2B5EF4-FFF2-40B4-BE49-F238E27FC236}">
                <a16:creationId xmlns:a16="http://schemas.microsoft.com/office/drawing/2014/main" id="{71C9CAAF-2A2D-4A03-A458-8254E90F498B}"/>
              </a:ext>
            </a:extLst>
          </p:cNvPr>
          <p:cNvSpPr/>
          <p:nvPr/>
        </p:nvSpPr>
        <p:spPr>
          <a:xfrm>
            <a:off x="2880628" y="6518525"/>
            <a:ext cx="5459829" cy="255839"/>
          </a:xfrm>
          <a:prstGeom prst="rect">
            <a:avLst/>
          </a:prstGeom>
        </p:spPr>
        <p:txBody>
          <a:bodyPr wrap="none">
            <a:spAutoFit/>
          </a:bodyPr>
          <a:lstStyle/>
          <a:p>
            <a:pPr indent="144145" algn="ctr" hangingPunct="0">
              <a:lnSpc>
                <a:spcPts val="1200"/>
              </a:lnSpc>
              <a:spcAft>
                <a:spcPts val="0"/>
              </a:spcAft>
            </a:pPr>
            <a:r>
              <a:rPr lang="en-US" sz="1600" dirty="0">
                <a:latin typeface="Times New Roman" panose="02020603050405020304" pitchFamily="18" charset="0"/>
                <a:ea typeface="Times New Roman" panose="02020603050405020304" pitchFamily="18" charset="0"/>
              </a:rPr>
              <a:t>Figure 6. Model for the Estimate process based on Blockchain</a:t>
            </a:r>
            <a:endParaRPr lang="es-MX"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79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6E504A-D012-4DC5-8266-B228A8F3259F}"/>
              </a:ext>
            </a:extLst>
          </p:cNvPr>
          <p:cNvPicPr>
            <a:picLocks noChangeAspect="1"/>
          </p:cNvPicPr>
          <p:nvPr/>
        </p:nvPicPr>
        <p:blipFill>
          <a:blip r:embed="rId2"/>
          <a:stretch>
            <a:fillRect/>
          </a:stretch>
        </p:blipFill>
        <p:spPr>
          <a:xfrm>
            <a:off x="1157278" y="548640"/>
            <a:ext cx="9995034" cy="5829300"/>
          </a:xfrm>
          <a:prstGeom prst="rect">
            <a:avLst/>
          </a:prstGeom>
        </p:spPr>
      </p:pic>
      <p:sp>
        <p:nvSpPr>
          <p:cNvPr id="30" name="Rectangle 29">
            <a:extLst>
              <a:ext uri="{FF2B5EF4-FFF2-40B4-BE49-F238E27FC236}">
                <a16:creationId xmlns:a16="http://schemas.microsoft.com/office/drawing/2014/main" id="{ED25774E-454B-4564-8FE4-6DB63CC304F1}"/>
              </a:ext>
            </a:extLst>
          </p:cNvPr>
          <p:cNvSpPr/>
          <p:nvPr/>
        </p:nvSpPr>
        <p:spPr>
          <a:xfrm>
            <a:off x="3110692" y="6517887"/>
            <a:ext cx="6088206" cy="261867"/>
          </a:xfrm>
          <a:prstGeom prst="rect">
            <a:avLst/>
          </a:prstGeom>
        </p:spPr>
        <p:txBody>
          <a:bodyPr wrap="none">
            <a:spAutoFit/>
          </a:bodyPr>
          <a:lstStyle/>
          <a:p>
            <a:pPr indent="144145" algn="ctr" hangingPunct="0">
              <a:lnSpc>
                <a:spcPts val="1200"/>
              </a:lnSpc>
              <a:spcAft>
                <a:spcPts val="0"/>
              </a:spcAft>
            </a:pPr>
            <a:r>
              <a:rPr lang="en-US" dirty="0">
                <a:solidFill>
                  <a:schemeClr val="bg1"/>
                </a:solidFill>
                <a:latin typeface="Times New Roman" panose="02020603050405020304" pitchFamily="18" charset="0"/>
                <a:ea typeface="Times New Roman" panose="02020603050405020304" pitchFamily="18" charset="0"/>
              </a:rPr>
              <a:t>Figure 7. Model for the Estimate process based on Blockchain</a:t>
            </a:r>
            <a:endParaRPr lang="es-MX" dirty="0">
              <a:solidFill>
                <a:schemeClr val="bg1"/>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839A0934-7D5F-4261-B835-AF59A0726C36}"/>
              </a:ext>
            </a:extLst>
          </p:cNvPr>
          <p:cNvPicPr>
            <a:picLocks noChangeAspect="1"/>
          </p:cNvPicPr>
          <p:nvPr/>
        </p:nvPicPr>
        <p:blipFill>
          <a:blip r:embed="rId3"/>
          <a:stretch>
            <a:fillRect/>
          </a:stretch>
        </p:blipFill>
        <p:spPr>
          <a:xfrm>
            <a:off x="7480062" y="2056177"/>
            <a:ext cx="562085" cy="651375"/>
          </a:xfrm>
          <a:prstGeom prst="rect">
            <a:avLst/>
          </a:prstGeom>
        </p:spPr>
      </p:pic>
    </p:spTree>
    <p:extLst>
      <p:ext uri="{BB962C8B-B14F-4D97-AF65-F5344CB8AC3E}">
        <p14:creationId xmlns:p14="http://schemas.microsoft.com/office/powerpoint/2010/main" val="21889515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ACDE91-1F34-488F-841C-D957C4A2E3B8}"/>
              </a:ext>
            </a:extLst>
          </p:cNvPr>
          <p:cNvSpPr>
            <a:spLocks noGrp="1"/>
          </p:cNvSpPr>
          <p:nvPr>
            <p:ph idx="1"/>
          </p:nvPr>
        </p:nvSpPr>
        <p:spPr>
          <a:xfrm>
            <a:off x="486698" y="1950029"/>
            <a:ext cx="5447070" cy="4398089"/>
          </a:xfrm>
        </p:spPr>
        <p:txBody>
          <a:bodyPr>
            <a:noAutofit/>
          </a:bodyPr>
          <a:lstStyle/>
          <a:p>
            <a:pPr marL="0" indent="0" algn="just" hangingPunct="0">
              <a:buNone/>
            </a:pPr>
            <a:r>
              <a:rPr lang="en-US" sz="1100" dirty="0"/>
              <a:t>* </a:t>
            </a:r>
            <a:r>
              <a:rPr lang="en-US" sz="1100" dirty="0" err="1"/>
              <a:t>Abeyratne</a:t>
            </a:r>
            <a:r>
              <a:rPr lang="en-US" sz="1100" dirty="0"/>
              <a:t>, S., &amp; Monfared, R. (2016). Blockchain ready manufacturing supply chain using distributed ledger. International Journal of Research in Engineering and Technology.</a:t>
            </a:r>
          </a:p>
          <a:p>
            <a:pPr marL="0" indent="0" algn="just" hangingPunct="0">
              <a:buNone/>
            </a:pPr>
            <a:r>
              <a:rPr lang="en-US" sz="1100" dirty="0"/>
              <a:t>*</a:t>
            </a:r>
            <a:r>
              <a:rPr lang="en-US" sz="1100" dirty="0" err="1"/>
              <a:t>Aimeur</a:t>
            </a:r>
            <a:r>
              <a:rPr lang="en-US" sz="1100" dirty="0"/>
              <a:t>, </a:t>
            </a:r>
            <a:r>
              <a:rPr lang="en-US" sz="1100" dirty="0" err="1"/>
              <a:t>Esma</a:t>
            </a:r>
            <a:r>
              <a:rPr lang="en-US" sz="1100" dirty="0"/>
              <a:t>; Schoenfeld, David (2011). “The ultimate invasion of privacy: identity theft”. In: 9th Annual into conf on privacy, security and trust, pp. 24-31.</a:t>
            </a:r>
          </a:p>
          <a:p>
            <a:pPr marL="0" indent="0" algn="just" hangingPunct="0">
              <a:buNone/>
            </a:pPr>
            <a:r>
              <a:rPr lang="en-US" sz="1100" dirty="0"/>
              <a:t>*</a:t>
            </a:r>
            <a:r>
              <a:rPr lang="en-US" sz="1100" dirty="0" err="1"/>
              <a:t>Andelfinger</a:t>
            </a:r>
            <a:r>
              <a:rPr lang="en-US" sz="1100" dirty="0"/>
              <a:t>, V. &amp; </a:t>
            </a:r>
            <a:r>
              <a:rPr lang="en-US" sz="1100" dirty="0" err="1"/>
              <a:t>Hänisch</a:t>
            </a:r>
            <a:r>
              <a:rPr lang="en-US" sz="1100" dirty="0"/>
              <a:t>, T. (2015). Internet der Dinge. In </a:t>
            </a:r>
            <a:r>
              <a:rPr lang="en-US" sz="1100" dirty="0" err="1"/>
              <a:t>Andelfinger</a:t>
            </a:r>
            <a:r>
              <a:rPr lang="en-US" sz="1100" dirty="0"/>
              <a:t>, V. &amp; </a:t>
            </a:r>
            <a:r>
              <a:rPr lang="en-US" sz="1100" dirty="0" err="1"/>
              <a:t>Hänisch</a:t>
            </a:r>
            <a:r>
              <a:rPr lang="en-US" sz="1100" dirty="0"/>
              <a:t>, T. (Eds.), Wiesbaden: Springer </a:t>
            </a:r>
            <a:r>
              <a:rPr lang="en-US" sz="1100" dirty="0" err="1"/>
              <a:t>Fachmedien</a:t>
            </a:r>
            <a:r>
              <a:rPr lang="en-US" sz="1100" dirty="0"/>
              <a:t> Wiesbaden</a:t>
            </a:r>
          </a:p>
          <a:p>
            <a:pPr marL="0" indent="0" algn="just" hangingPunct="0">
              <a:buNone/>
            </a:pPr>
            <a:r>
              <a:rPr lang="en-US" sz="1100" dirty="0"/>
              <a:t>*</a:t>
            </a:r>
            <a:r>
              <a:rPr lang="en-US" sz="1100" dirty="0" err="1"/>
              <a:t>Aurigemma</a:t>
            </a:r>
            <a:r>
              <a:rPr lang="en-US" sz="1100" dirty="0"/>
              <a:t>, Salvatore; Panko, Raymond (2012). “A composite framework for behavioral compliance with information security policies”.</a:t>
            </a:r>
          </a:p>
          <a:p>
            <a:pPr marL="0" indent="0" algn="just" hangingPunct="0">
              <a:buNone/>
            </a:pPr>
            <a:r>
              <a:rPr lang="en-US" sz="1100" dirty="0"/>
              <a:t>*Arrieta, E. (2015): “</a:t>
            </a:r>
            <a:r>
              <a:rPr lang="en-US" sz="1100" dirty="0" err="1"/>
              <a:t>Porque</a:t>
            </a:r>
            <a:r>
              <a:rPr lang="en-US" sz="1100" dirty="0"/>
              <a:t> la </a:t>
            </a:r>
            <a:r>
              <a:rPr lang="en-US" sz="1100" dirty="0" err="1"/>
              <a:t>fabricación</a:t>
            </a:r>
            <a:r>
              <a:rPr lang="en-US" sz="1100" dirty="0"/>
              <a:t> 3D </a:t>
            </a:r>
            <a:r>
              <a:rPr lang="en-US" sz="1100" dirty="0" err="1"/>
              <a:t>cambiara</a:t>
            </a:r>
            <a:r>
              <a:rPr lang="en-US" sz="1100" dirty="0"/>
              <a:t> el </a:t>
            </a:r>
            <a:r>
              <a:rPr lang="en-US" sz="1100" dirty="0" err="1"/>
              <a:t>mundo</a:t>
            </a:r>
            <a:r>
              <a:rPr lang="en-US" sz="1100" dirty="0"/>
              <a:t>”</a:t>
            </a:r>
          </a:p>
          <a:p>
            <a:pPr marL="0" indent="0" algn="just" hangingPunct="0">
              <a:buNone/>
            </a:pPr>
            <a:r>
              <a:rPr lang="en-US" sz="1100" dirty="0"/>
              <a:t>*</a:t>
            </a:r>
            <a:r>
              <a:rPr lang="en-US" sz="1100" dirty="0" err="1"/>
              <a:t>Asare</a:t>
            </a:r>
            <a:r>
              <a:rPr lang="en-US" sz="1100" dirty="0"/>
              <a:t>, P. et al. (2012). Cyber-Physical Systems - a Concept Map. Online [May 2016].</a:t>
            </a:r>
          </a:p>
          <a:p>
            <a:pPr marL="0" indent="0" algn="just" hangingPunct="0">
              <a:buNone/>
            </a:pPr>
            <a:r>
              <a:rPr lang="en-US" sz="1100" dirty="0"/>
              <a:t>*Bach, T. (2008). DSL versus Kabel: Information </a:t>
            </a:r>
            <a:r>
              <a:rPr lang="en-US" sz="1100" dirty="0" err="1"/>
              <a:t>sexternalitäten</a:t>
            </a:r>
            <a:r>
              <a:rPr lang="en-US" sz="1100" dirty="0"/>
              <a:t> also Determinates von. Online [Jul 2016].</a:t>
            </a:r>
          </a:p>
          <a:p>
            <a:pPr marL="0" indent="0" algn="just" hangingPunct="0">
              <a:buNone/>
            </a:pPr>
            <a:r>
              <a:rPr lang="en-US" sz="1100" dirty="0"/>
              <a:t>* </a:t>
            </a:r>
            <a:r>
              <a:rPr lang="en-US" sz="1100" dirty="0" err="1"/>
              <a:t>Barki</a:t>
            </a:r>
            <a:r>
              <a:rPr lang="en-US" sz="1100" dirty="0"/>
              <a:t>, H. y Hartwick, J. (2001). Interpersonal conflict and its management in information system development. MIS Quarterly, 25(2), 195-228.</a:t>
            </a:r>
          </a:p>
          <a:p>
            <a:pPr marL="0" indent="0" algn="just" hangingPunct="0">
              <a:buNone/>
            </a:pPr>
            <a:r>
              <a:rPr lang="en-US" sz="1100" dirty="0"/>
              <a:t>*</a:t>
            </a:r>
            <a:r>
              <a:rPr lang="en-US" sz="1100" dirty="0" err="1"/>
              <a:t>Bauernhansl</a:t>
            </a:r>
            <a:r>
              <a:rPr lang="en-US" sz="1100" dirty="0"/>
              <a:t>, T. (2014). Die </a:t>
            </a:r>
            <a:r>
              <a:rPr lang="en-US" sz="1100" dirty="0" err="1"/>
              <a:t>vierte</a:t>
            </a:r>
            <a:r>
              <a:rPr lang="en-US" sz="1100" dirty="0"/>
              <a:t> </a:t>
            </a:r>
            <a:r>
              <a:rPr lang="en-US" sz="1100" dirty="0" err="1"/>
              <a:t>industrielle</a:t>
            </a:r>
            <a:r>
              <a:rPr lang="en-US" sz="1100" dirty="0"/>
              <a:t> Revolution - Der </a:t>
            </a:r>
            <a:r>
              <a:rPr lang="en-US" sz="1100" dirty="0" err="1"/>
              <a:t>Weg</a:t>
            </a:r>
            <a:r>
              <a:rPr lang="en-US" sz="1100" dirty="0"/>
              <a:t> in in </a:t>
            </a:r>
            <a:r>
              <a:rPr lang="en-US" sz="1100" dirty="0" err="1"/>
              <a:t>wertschaffendes</a:t>
            </a:r>
            <a:r>
              <a:rPr lang="en-US" sz="1100" dirty="0"/>
              <a:t> </a:t>
            </a:r>
            <a:r>
              <a:rPr lang="en-US" sz="1100" dirty="0" err="1"/>
              <a:t>Produktion</a:t>
            </a:r>
            <a:r>
              <a:rPr lang="en-US" sz="1100" dirty="0"/>
              <a:t> paradigm. In Industry 4.0 in </a:t>
            </a:r>
            <a:r>
              <a:rPr lang="en-US" sz="1100" dirty="0" err="1"/>
              <a:t>Produktion</a:t>
            </a:r>
            <a:r>
              <a:rPr lang="en-US" sz="1100" dirty="0"/>
              <a:t>, </a:t>
            </a:r>
            <a:r>
              <a:rPr lang="en-US" sz="1100" dirty="0" err="1"/>
              <a:t>Automatisierung</a:t>
            </a:r>
            <a:r>
              <a:rPr lang="en-US" sz="1100" dirty="0"/>
              <a:t> und </a:t>
            </a:r>
            <a:r>
              <a:rPr lang="en-US" sz="1100" dirty="0" err="1"/>
              <a:t>Logistik</a:t>
            </a:r>
            <a:r>
              <a:rPr lang="en-US" sz="1100" dirty="0"/>
              <a:t> (pp. 5– 35).</a:t>
            </a:r>
          </a:p>
          <a:p>
            <a:pPr marL="0" indent="0" algn="just" hangingPunct="0">
              <a:buNone/>
            </a:pPr>
            <a:r>
              <a:rPr lang="en-US" sz="1100" dirty="0"/>
              <a:t>*</a:t>
            </a:r>
            <a:r>
              <a:rPr lang="en-US" sz="1100" dirty="0" err="1"/>
              <a:t>Beorkrem</a:t>
            </a:r>
            <a:r>
              <a:rPr lang="en-US" sz="1100" dirty="0"/>
              <a:t>, C. (2012). Material Strategies in Digital Fabrication. Ed. Routledge. </a:t>
            </a:r>
            <a:r>
              <a:rPr lang="en-US" sz="1100" dirty="0" err="1"/>
              <a:t>Londres</a:t>
            </a:r>
            <a:endParaRPr lang="en-US" sz="1100" dirty="0"/>
          </a:p>
          <a:p>
            <a:pPr marL="0" indent="0" algn="just" hangingPunct="0">
              <a:buNone/>
            </a:pPr>
            <a:r>
              <a:rPr lang="en-US" sz="1100" dirty="0"/>
              <a:t>* </a:t>
            </a:r>
            <a:r>
              <a:rPr lang="en-US" sz="1100" dirty="0" err="1"/>
              <a:t>Bocek</a:t>
            </a:r>
            <a:r>
              <a:rPr lang="en-US" sz="1100" dirty="0"/>
              <a:t>, T., &amp; Stiller, B. (2018). Smart contracts-blockchains in the wings. Digital marketplaces unleashed (pp. 169–184). Berlin, Heidelberg: Springer</a:t>
            </a:r>
          </a:p>
          <a:p>
            <a:pPr marL="0" indent="0" algn="just" hangingPunct="0">
              <a:buNone/>
            </a:pPr>
            <a:r>
              <a:rPr lang="en-US" sz="1100" dirty="0"/>
              <a:t>*Cruz, M. </a:t>
            </a:r>
            <a:r>
              <a:rPr lang="en-US" sz="1100" dirty="0" err="1"/>
              <a:t>Oliente</a:t>
            </a:r>
            <a:r>
              <a:rPr lang="en-US" sz="1100" dirty="0"/>
              <a:t>, P. Morales, C. González, C. </a:t>
            </a:r>
            <a:r>
              <a:rPr lang="en-US" sz="1100" dirty="0" err="1"/>
              <a:t>Cendon</a:t>
            </a:r>
            <a:r>
              <a:rPr lang="en-US" sz="1100" dirty="0"/>
              <a:t>, By Hernández, A. (2015). “Las </a:t>
            </a:r>
            <a:r>
              <a:rPr lang="en-US" sz="1100" dirty="0" err="1"/>
              <a:t>tecnologías</a:t>
            </a:r>
            <a:r>
              <a:rPr lang="en-US" sz="1100" dirty="0"/>
              <a:t> IoT dentro de la </a:t>
            </a:r>
            <a:r>
              <a:rPr lang="en-US" sz="1100" dirty="0" err="1"/>
              <a:t>industria</a:t>
            </a:r>
            <a:r>
              <a:rPr lang="en-US" sz="1100" dirty="0"/>
              <a:t> </a:t>
            </a:r>
            <a:r>
              <a:rPr lang="en-US" sz="1100" dirty="0" err="1"/>
              <a:t>conectada</a:t>
            </a:r>
            <a:r>
              <a:rPr lang="en-US" sz="1100" dirty="0"/>
              <a:t> 4.0”</a:t>
            </a:r>
          </a:p>
          <a:p>
            <a:pPr marL="0" indent="0" algn="just" hangingPunct="0">
              <a:buNone/>
            </a:pPr>
            <a:endParaRPr lang="es-MX" sz="1100" dirty="0"/>
          </a:p>
          <a:p>
            <a:pPr marL="0" indent="0" algn="just" hangingPunct="0">
              <a:buNone/>
            </a:pPr>
            <a:r>
              <a:rPr lang="en-US" sz="1100" dirty="0"/>
              <a:t>[.</a:t>
            </a:r>
            <a:endParaRPr lang="es-MX" sz="1100" dirty="0"/>
          </a:p>
        </p:txBody>
      </p:sp>
      <p:sp>
        <p:nvSpPr>
          <p:cNvPr id="5" name="Title 1">
            <a:extLst>
              <a:ext uri="{FF2B5EF4-FFF2-40B4-BE49-F238E27FC236}">
                <a16:creationId xmlns:a16="http://schemas.microsoft.com/office/drawing/2014/main" id="{6EB6AAC7-E500-4F9C-9BFC-E9655F104B94}"/>
              </a:ext>
            </a:extLst>
          </p:cNvPr>
          <p:cNvSpPr>
            <a:spLocks noGrp="1"/>
          </p:cNvSpPr>
          <p:nvPr>
            <p:ph type="title"/>
          </p:nvPr>
        </p:nvSpPr>
        <p:spPr>
          <a:xfrm>
            <a:off x="648931" y="492621"/>
            <a:ext cx="8229600" cy="1143000"/>
          </a:xfrm>
        </p:spPr>
        <p:txBody>
          <a:bodyPr/>
          <a:lstStyle/>
          <a:p>
            <a:r>
              <a:rPr lang="en-US" b="1" dirty="0"/>
              <a:t>References</a:t>
            </a:r>
            <a:br>
              <a:rPr lang="es-MX" b="1" dirty="0"/>
            </a:br>
            <a:endParaRPr lang="es-MX" dirty="0"/>
          </a:p>
        </p:txBody>
      </p:sp>
      <p:sp>
        <p:nvSpPr>
          <p:cNvPr id="6" name="Rectangle 5">
            <a:extLst>
              <a:ext uri="{FF2B5EF4-FFF2-40B4-BE49-F238E27FC236}">
                <a16:creationId xmlns:a16="http://schemas.microsoft.com/office/drawing/2014/main" id="{A92B4F4A-A418-465C-9765-74260DF9B9B8}"/>
              </a:ext>
            </a:extLst>
          </p:cNvPr>
          <p:cNvSpPr/>
          <p:nvPr/>
        </p:nvSpPr>
        <p:spPr>
          <a:xfrm>
            <a:off x="6096001" y="1291658"/>
            <a:ext cx="5447068" cy="5143331"/>
          </a:xfrm>
          <a:prstGeom prst="rect">
            <a:avLst/>
          </a:prstGeom>
        </p:spPr>
        <p:txBody>
          <a:bodyPr wrap="square">
            <a:spAutoFit/>
          </a:bodyPr>
          <a:lstStyle/>
          <a:p>
            <a:pPr algn="just" hangingPunct="0">
              <a:lnSpc>
                <a:spcPct val="150000"/>
              </a:lnSpc>
            </a:pPr>
            <a:r>
              <a:rPr lang="en-US" sz="1100" dirty="0"/>
              <a:t>*C. </a:t>
            </a:r>
            <a:r>
              <a:rPr lang="en-US" sz="1100" dirty="0" err="1"/>
              <a:t>Pincheira</a:t>
            </a:r>
            <a:r>
              <a:rPr lang="en-US" sz="1100" dirty="0"/>
              <a:t>, M., </a:t>
            </a:r>
            <a:r>
              <a:rPr lang="en-US" sz="1100" dirty="0" err="1"/>
              <a:t>Salek</a:t>
            </a:r>
            <a:r>
              <a:rPr lang="en-US" sz="1100" dirty="0"/>
              <a:t> Ali, M., Vecchio, M., &amp; </a:t>
            </a:r>
            <a:r>
              <a:rPr lang="en-US" sz="1100" dirty="0" err="1"/>
              <a:t>Giaffreda</a:t>
            </a:r>
            <a:r>
              <a:rPr lang="en-US" sz="1100" dirty="0"/>
              <a:t>, R. (2018). Blockchain-based traceability in agri-food supply chain management: A practical implementation. In IoT vertical and topical summit on agriculture-</a:t>
            </a:r>
            <a:r>
              <a:rPr lang="en-US" sz="1100" dirty="0" err="1"/>
              <a:t>tuscany</a:t>
            </a:r>
            <a:r>
              <a:rPr lang="en-US" sz="1100" dirty="0"/>
              <a:t>, Tuscany</a:t>
            </a:r>
          </a:p>
          <a:p>
            <a:pPr algn="just" hangingPunct="0">
              <a:lnSpc>
                <a:spcPct val="150000"/>
              </a:lnSpc>
            </a:pPr>
            <a:r>
              <a:rPr lang="en-US" sz="1100" dirty="0"/>
              <a:t>* </a:t>
            </a:r>
            <a:r>
              <a:rPr lang="en-US" sz="1100" dirty="0" err="1"/>
              <a:t>Christidis</a:t>
            </a:r>
            <a:r>
              <a:rPr lang="en-US" sz="1100" dirty="0"/>
              <a:t>, K., &amp; </a:t>
            </a:r>
            <a:r>
              <a:rPr lang="en-US" sz="1100" dirty="0" err="1"/>
              <a:t>Devetsikiotis</a:t>
            </a:r>
            <a:r>
              <a:rPr lang="en-US" sz="1100" dirty="0"/>
              <a:t>, M. (2016). Blockchains and smart contracts for the internet of things. IEEE</a:t>
            </a:r>
          </a:p>
          <a:p>
            <a:pPr algn="just" hangingPunct="0">
              <a:lnSpc>
                <a:spcPct val="150000"/>
              </a:lnSpc>
            </a:pPr>
            <a:r>
              <a:rPr lang="en-US" sz="1100" dirty="0"/>
              <a:t>*Cruz-Zapata, </a:t>
            </a:r>
            <a:r>
              <a:rPr lang="en-US" sz="1100" dirty="0" err="1"/>
              <a:t>Belén</a:t>
            </a:r>
            <a:r>
              <a:rPr lang="en-US" sz="1100" dirty="0"/>
              <a:t>; Fernández-</a:t>
            </a:r>
            <a:r>
              <a:rPr lang="en-US" sz="1100" dirty="0" err="1"/>
              <a:t>alemán</a:t>
            </a:r>
            <a:r>
              <a:rPr lang="en-US" sz="1100" dirty="0"/>
              <a:t>, José-Luis; </a:t>
            </a:r>
            <a:r>
              <a:rPr lang="en-US" sz="1100" dirty="0" err="1"/>
              <a:t>Toval</a:t>
            </a:r>
            <a:r>
              <a:rPr lang="en-US" sz="1100" dirty="0"/>
              <a:t>, Ambrosio (2015). “Security in cloud computing: A mapping study”. Computer science and information systems, v. 12, n. 1, pp. 161-184.</a:t>
            </a:r>
          </a:p>
          <a:p>
            <a:pPr algn="just" hangingPunct="0">
              <a:lnSpc>
                <a:spcPct val="150000"/>
              </a:lnSpc>
            </a:pPr>
            <a:r>
              <a:rPr lang="en-US" sz="1100" dirty="0"/>
              <a:t>* D. Meijer and R. W. Carlo, (2016). ‘‘The UK and blockchain technology: A balanced approach,’’ J. Payments Strategy Syst., vol. 9</a:t>
            </a:r>
          </a:p>
          <a:p>
            <a:pPr algn="just" hangingPunct="0">
              <a:lnSpc>
                <a:spcPct val="150000"/>
              </a:lnSpc>
            </a:pPr>
            <a:r>
              <a:rPr lang="en-US" sz="1100" dirty="0"/>
              <a:t>* D. </a:t>
            </a:r>
            <a:r>
              <a:rPr lang="en-US" sz="1100" dirty="0" err="1"/>
              <a:t>Pierro</a:t>
            </a:r>
            <a:r>
              <a:rPr lang="en-US" sz="1100" dirty="0"/>
              <a:t>, M. (2017). What is the blockchain? Computing in Science &amp; Engineering</a:t>
            </a:r>
          </a:p>
          <a:p>
            <a:pPr algn="just" hangingPunct="0">
              <a:lnSpc>
                <a:spcPct val="150000"/>
              </a:lnSpc>
            </a:pPr>
            <a:r>
              <a:rPr lang="en-US" sz="1100" dirty="0"/>
              <a:t>*</a:t>
            </a:r>
            <a:r>
              <a:rPr lang="en-US" sz="1100" dirty="0" err="1"/>
              <a:t>Rantos</a:t>
            </a:r>
            <a:r>
              <a:rPr lang="en-US" sz="1100" dirty="0"/>
              <a:t>, Konstantinos; </a:t>
            </a:r>
            <a:r>
              <a:rPr lang="en-US" sz="1100" dirty="0" err="1"/>
              <a:t>Fysarakis</a:t>
            </a:r>
            <a:r>
              <a:rPr lang="en-US" sz="1100" dirty="0"/>
              <a:t>, Konstantinos; </a:t>
            </a:r>
            <a:r>
              <a:rPr lang="en-US" sz="1100" dirty="0" err="1"/>
              <a:t>Manifavas</a:t>
            </a:r>
            <a:r>
              <a:rPr lang="en-US" sz="1100" dirty="0"/>
              <a:t>, </a:t>
            </a:r>
            <a:r>
              <a:rPr lang="en-US" sz="1100" dirty="0" err="1"/>
              <a:t>Charalampos</a:t>
            </a:r>
            <a:r>
              <a:rPr lang="en-US" sz="1100" dirty="0"/>
              <a:t> (2012). “How effective is your security awareness program? An evaluation methodology”. Information security journal: A global perspective, v. 21, n. 6, pp. 328- 345.</a:t>
            </a:r>
          </a:p>
          <a:p>
            <a:pPr algn="just" hangingPunct="0">
              <a:lnSpc>
                <a:spcPct val="150000"/>
              </a:lnSpc>
            </a:pPr>
            <a:r>
              <a:rPr lang="en-US" sz="1100" dirty="0"/>
              <a:t>*Sabo, F. (2015). “Industry 4.0 -A Comparison of the status in Europe and the USA”</a:t>
            </a:r>
          </a:p>
          <a:p>
            <a:pPr algn="just" hangingPunct="0">
              <a:lnSpc>
                <a:spcPct val="150000"/>
              </a:lnSpc>
            </a:pPr>
            <a:r>
              <a:rPr lang="en-US" sz="1100" dirty="0"/>
              <a:t>*Sánchez, A. (2016). “El Internet de las </a:t>
            </a:r>
            <a:r>
              <a:rPr lang="en-US" sz="1100" dirty="0" err="1"/>
              <a:t>Cosas</a:t>
            </a:r>
            <a:r>
              <a:rPr lang="en-US" sz="1100" dirty="0"/>
              <a:t>, tsunami </a:t>
            </a:r>
            <a:r>
              <a:rPr lang="en-US" sz="1100" dirty="0" err="1"/>
              <a:t>tecnológico</a:t>
            </a:r>
            <a:r>
              <a:rPr lang="en-US" sz="1100" dirty="0"/>
              <a:t> y </a:t>
            </a:r>
            <a:r>
              <a:rPr lang="en-US" sz="1100" dirty="0" err="1"/>
              <a:t>revolución</a:t>
            </a:r>
            <a:r>
              <a:rPr lang="en-US" sz="1100" dirty="0"/>
              <a:t> digital”.</a:t>
            </a:r>
          </a:p>
          <a:p>
            <a:pPr algn="just" hangingPunct="0">
              <a:lnSpc>
                <a:spcPct val="150000"/>
              </a:lnSpc>
            </a:pPr>
            <a:r>
              <a:rPr lang="en-US" sz="1100" dirty="0"/>
              <a:t>*</a:t>
            </a:r>
            <a:r>
              <a:rPr lang="en-US" sz="1100" dirty="0" err="1"/>
              <a:t>Sindhuja</a:t>
            </a:r>
            <a:r>
              <a:rPr lang="en-US" sz="1100" dirty="0"/>
              <a:t>, P. N. (2014). Impact of information security initiatives on supply chain performance. Information Management &amp; Computer Security, 22(5), 450-473.</a:t>
            </a:r>
          </a:p>
          <a:p>
            <a:pPr algn="just" hangingPunct="0">
              <a:lnSpc>
                <a:spcPct val="150000"/>
              </a:lnSpc>
            </a:pPr>
            <a:r>
              <a:rPr lang="en-US" sz="1100" dirty="0"/>
              <a:t>*Spears, J. L. y </a:t>
            </a:r>
            <a:r>
              <a:rPr lang="en-US" sz="1100" dirty="0" err="1"/>
              <a:t>Barki</a:t>
            </a:r>
            <a:r>
              <a:rPr lang="en-US" sz="1100" dirty="0"/>
              <a:t>, H. (2010). User participation in information systems security risk management. MIS Quarterly, 34(3),503-522.</a:t>
            </a:r>
          </a:p>
        </p:txBody>
      </p:sp>
    </p:spTree>
    <p:extLst>
      <p:ext uri="{BB962C8B-B14F-4D97-AF65-F5344CB8AC3E}">
        <p14:creationId xmlns:p14="http://schemas.microsoft.com/office/powerpoint/2010/main" val="30449981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10">
            <a:extLst>
              <a:ext uri="{FF2B5EF4-FFF2-40B4-BE49-F238E27FC236}">
                <a16:creationId xmlns:a16="http://schemas.microsoft.com/office/drawing/2014/main" id="{6CA73B5C-5317-442E-BA5A-ACBAE11582E7}"/>
              </a:ext>
            </a:extLst>
          </p:cNvPr>
          <p:cNvSpPr>
            <a:spLocks noGrp="1" noChangeArrowheads="1"/>
          </p:cNvSpPr>
          <p:nvPr>
            <p:ph type="ctrTitle"/>
          </p:nvPr>
        </p:nvSpPr>
        <p:spPr>
          <a:xfrm>
            <a:off x="8109235" y="1217656"/>
            <a:ext cx="3511233" cy="3779995"/>
          </a:xfrm>
        </p:spPr>
        <p:txBody>
          <a:bodyPr anchor="ctr">
            <a:normAutofit/>
          </a:bodyPr>
          <a:lstStyle/>
          <a:p>
            <a:pPr hangingPunct="0">
              <a:lnSpc>
                <a:spcPct val="90000"/>
              </a:lnSpc>
            </a:pPr>
            <a:r>
              <a:rPr lang="en-US" sz="3300" b="1" dirty="0">
                <a:solidFill>
                  <a:schemeClr val="tx1"/>
                </a:solidFill>
              </a:rPr>
              <a:t>Information reliability in estimate process: a novel proposed blockchain model</a:t>
            </a:r>
            <a:endParaRPr lang="es-MX" sz="3300">
              <a:solidFill>
                <a:schemeClr val="tx1"/>
              </a:solidFill>
            </a:endParaRPr>
          </a:p>
        </p:txBody>
      </p:sp>
      <p:pic>
        <p:nvPicPr>
          <p:cNvPr id="16" name="Picture 1">
            <a:extLst>
              <a:ext uri="{FF2B5EF4-FFF2-40B4-BE49-F238E27FC236}">
                <a16:creationId xmlns:a16="http://schemas.microsoft.com/office/drawing/2014/main" id="{E88C9C62-A375-4819-82D5-6EEA1544A76F}"/>
              </a:ext>
            </a:extLst>
          </p:cNvPr>
          <p:cNvPicPr>
            <a:picLocks noChangeAspect="1"/>
          </p:cNvPicPr>
          <p:nvPr/>
        </p:nvPicPr>
        <p:blipFill rotWithShape="1">
          <a:blip r:embed="rId2"/>
          <a:srcRect r="26633" b="-1"/>
          <a:stretch/>
        </p:blipFill>
        <p:spPr>
          <a:xfrm>
            <a:off x="20" y="10"/>
            <a:ext cx="7537685" cy="6857990"/>
          </a:xfrm>
          <a:prstGeom prst="rect">
            <a:avLst/>
          </a:prstGeom>
        </p:spPr>
      </p:pic>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5">
            <a:extLst>
              <a:ext uri="{FF2B5EF4-FFF2-40B4-BE49-F238E27FC236}">
                <a16:creationId xmlns:a16="http://schemas.microsoft.com/office/drawing/2014/main" id="{BD16B3E7-787D-4255-A9C2-7B3A6994E134}"/>
              </a:ext>
            </a:extLst>
          </p:cNvPr>
          <p:cNvSpPr>
            <a:spLocks noGrp="1" noChangeArrowheads="1"/>
          </p:cNvSpPr>
          <p:nvPr>
            <p:ph type="subTitle" idx="1"/>
          </p:nvPr>
        </p:nvSpPr>
        <p:spPr>
          <a:xfrm>
            <a:off x="191729" y="6181095"/>
            <a:ext cx="10412361" cy="479425"/>
          </a:xfrm>
        </p:spPr>
        <p:txBody>
          <a:bodyPr>
            <a:noAutofit/>
          </a:bodyPr>
          <a:lstStyle/>
          <a:p>
            <a:pPr hangingPunct="0"/>
            <a:r>
              <a:rPr lang="es-MX" sz="1400" dirty="0">
                <a:solidFill>
                  <a:schemeClr val="tx1"/>
                </a:solidFill>
              </a:rPr>
              <a:t>Inés Borunda</a:t>
            </a:r>
            <a:r>
              <a:rPr lang="es-MX" sz="1400" baseline="30000" dirty="0">
                <a:solidFill>
                  <a:schemeClr val="tx1"/>
                </a:solidFill>
              </a:rPr>
              <a:t>1</a:t>
            </a:r>
            <a:r>
              <a:rPr lang="es-MX" sz="1400" dirty="0">
                <a:solidFill>
                  <a:schemeClr val="tx1"/>
                </a:solidFill>
              </a:rPr>
              <a:t>, Iván Pérez</a:t>
            </a:r>
            <a:r>
              <a:rPr lang="es-MX" sz="1400" baseline="30000" dirty="0">
                <a:solidFill>
                  <a:schemeClr val="tx1"/>
                </a:solidFill>
              </a:rPr>
              <a:t>1</a:t>
            </a:r>
            <a:r>
              <a:rPr lang="es-MX" sz="1400" dirty="0">
                <a:solidFill>
                  <a:schemeClr val="tx1"/>
                </a:solidFill>
              </a:rPr>
              <a:t>, Erwin Martínez</a:t>
            </a:r>
            <a:r>
              <a:rPr lang="es-MX" sz="1400" baseline="30000" dirty="0">
                <a:solidFill>
                  <a:schemeClr val="tx1"/>
                </a:solidFill>
              </a:rPr>
              <a:t>1</a:t>
            </a:r>
            <a:r>
              <a:rPr lang="es-MX" sz="1400" dirty="0">
                <a:solidFill>
                  <a:schemeClr val="tx1"/>
                </a:solidFill>
              </a:rPr>
              <a:t>, Alberto Ochoa-Zezzatti</a:t>
            </a:r>
            <a:r>
              <a:rPr lang="es-MX" sz="1400" baseline="30000" dirty="0">
                <a:solidFill>
                  <a:schemeClr val="tx1"/>
                </a:solidFill>
              </a:rPr>
              <a:t>1</a:t>
            </a:r>
            <a:endParaRPr lang="es-MX" sz="1400" dirty="0">
              <a:solidFill>
                <a:schemeClr val="tx1"/>
              </a:solidFill>
            </a:endParaRPr>
          </a:p>
          <a:p>
            <a:pPr hangingPunct="0"/>
            <a:r>
              <a:rPr lang="es-MX" sz="1400" baseline="30000" dirty="0">
                <a:solidFill>
                  <a:schemeClr val="tx1"/>
                </a:solidFill>
              </a:rPr>
              <a:t>1</a:t>
            </a:r>
            <a:r>
              <a:rPr lang="es-MX" sz="1400" dirty="0">
                <a:solidFill>
                  <a:schemeClr val="tx1"/>
                </a:solidFill>
              </a:rPr>
              <a:t>Doctorado en Tecnología, </a:t>
            </a:r>
            <a:r>
              <a:rPr lang="es-MX" sz="1400" dirty="0" err="1">
                <a:solidFill>
                  <a:schemeClr val="tx1"/>
                </a:solidFill>
              </a:rPr>
              <a:t>Autonomous</a:t>
            </a:r>
            <a:r>
              <a:rPr lang="es-MX" sz="1400" dirty="0">
                <a:solidFill>
                  <a:schemeClr val="tx1"/>
                </a:solidFill>
              </a:rPr>
              <a:t> </a:t>
            </a:r>
            <a:r>
              <a:rPr lang="es-MX" sz="1400" dirty="0" err="1">
                <a:solidFill>
                  <a:schemeClr val="tx1"/>
                </a:solidFill>
              </a:rPr>
              <a:t>University</a:t>
            </a:r>
            <a:r>
              <a:rPr lang="es-MX" sz="1400" dirty="0">
                <a:solidFill>
                  <a:schemeClr val="tx1"/>
                </a:solidFill>
              </a:rPr>
              <a:t> </a:t>
            </a:r>
            <a:r>
              <a:rPr lang="es-MX" sz="1400" dirty="0" err="1">
                <a:solidFill>
                  <a:schemeClr val="tx1"/>
                </a:solidFill>
              </a:rPr>
              <a:t>of</a:t>
            </a:r>
            <a:r>
              <a:rPr lang="es-MX" sz="1400" dirty="0">
                <a:solidFill>
                  <a:schemeClr val="tx1"/>
                </a:solidFill>
              </a:rPr>
              <a:t> Ciudad Juárez</a:t>
            </a:r>
          </a:p>
        </p:txBody>
      </p:sp>
    </p:spTree>
    <p:extLst>
      <p:ext uri="{BB962C8B-B14F-4D97-AF65-F5344CB8AC3E}">
        <p14:creationId xmlns:p14="http://schemas.microsoft.com/office/powerpoint/2010/main" val="1965672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693F0B-08CB-448B-8089-AA5C1F6BAC2F}"/>
              </a:ext>
            </a:extLst>
          </p:cNvPr>
          <p:cNvPicPr>
            <a:picLocks noChangeAspect="1"/>
          </p:cNvPicPr>
          <p:nvPr/>
        </p:nvPicPr>
        <p:blipFill>
          <a:blip r:embed="rId2"/>
          <a:stretch>
            <a:fillRect/>
          </a:stretch>
        </p:blipFill>
        <p:spPr>
          <a:xfrm>
            <a:off x="575188" y="1179871"/>
            <a:ext cx="6990736" cy="4925962"/>
          </a:xfrm>
          <a:prstGeom prst="rect">
            <a:avLst/>
          </a:prstGeom>
        </p:spPr>
      </p:pic>
      <p:sp>
        <p:nvSpPr>
          <p:cNvPr id="11" name="TextBox 10">
            <a:extLst>
              <a:ext uri="{FF2B5EF4-FFF2-40B4-BE49-F238E27FC236}">
                <a16:creationId xmlns:a16="http://schemas.microsoft.com/office/drawing/2014/main" id="{1DE82920-EB4F-4BE8-81DD-6BC16EB2F60D}"/>
              </a:ext>
            </a:extLst>
          </p:cNvPr>
          <p:cNvSpPr txBox="1"/>
          <p:nvPr/>
        </p:nvSpPr>
        <p:spPr>
          <a:xfrm>
            <a:off x="7972796" y="1289953"/>
            <a:ext cx="3644016" cy="4770537"/>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err="1"/>
              <a:t>Abeyratne</a:t>
            </a:r>
            <a:r>
              <a:rPr lang="es-MX" sz="1600" dirty="0"/>
              <a:t> &amp; Monfared (2016). </a:t>
            </a:r>
          </a:p>
          <a:p>
            <a:pPr marL="285750" indent="-285750" algn="just">
              <a:buFont typeface="Wingdings" panose="05000000000000000000" pitchFamily="2" charset="2"/>
              <a:buChar char="§"/>
            </a:pPr>
            <a:r>
              <a:rPr lang="es-MX" sz="1600" dirty="0" err="1"/>
              <a:t>Bocek</a:t>
            </a:r>
            <a:r>
              <a:rPr lang="es-MX" sz="1600" dirty="0"/>
              <a:t>, T., &amp; </a:t>
            </a:r>
            <a:r>
              <a:rPr lang="es-MX" sz="1600" dirty="0" err="1"/>
              <a:t>Stiller</a:t>
            </a:r>
            <a:r>
              <a:rPr lang="es-MX" sz="1600" dirty="0"/>
              <a:t>, B. (2018). </a:t>
            </a:r>
          </a:p>
          <a:p>
            <a:pPr marL="285750" indent="-285750" algn="just">
              <a:buFont typeface="Wingdings" panose="05000000000000000000" pitchFamily="2" charset="2"/>
              <a:buChar char="§"/>
            </a:pPr>
            <a:r>
              <a:rPr lang="es-MX" sz="1600" dirty="0"/>
              <a:t>Barroco, F. (2012): “Que es el Big Data”</a:t>
            </a:r>
          </a:p>
          <a:p>
            <a:pPr marL="285750" indent="-285750" algn="just">
              <a:buFont typeface="Wingdings" panose="05000000000000000000" pitchFamily="2" charset="2"/>
              <a:buChar char="§"/>
            </a:pPr>
            <a:r>
              <a:rPr lang="es-MX" sz="1600" dirty="0"/>
              <a:t>C. Pincheira, M., </a:t>
            </a:r>
            <a:r>
              <a:rPr lang="es-MX" sz="1600" dirty="0" err="1"/>
              <a:t>Salek</a:t>
            </a:r>
            <a:r>
              <a:rPr lang="es-MX" sz="1600" dirty="0"/>
              <a:t> Ali, M., Vecchio, M., &amp; </a:t>
            </a:r>
            <a:r>
              <a:rPr lang="es-MX" sz="1600" dirty="0" err="1"/>
              <a:t>Giaffreda</a:t>
            </a:r>
            <a:r>
              <a:rPr lang="es-MX" sz="1600" dirty="0"/>
              <a:t>, R. (2018). </a:t>
            </a:r>
          </a:p>
          <a:p>
            <a:pPr marL="285750" indent="-285750" algn="just">
              <a:buFont typeface="Wingdings" panose="05000000000000000000" pitchFamily="2" charset="2"/>
              <a:buChar char="§"/>
            </a:pPr>
            <a:r>
              <a:rPr lang="es-MX" sz="1600" dirty="0" err="1"/>
              <a:t>Christidis</a:t>
            </a:r>
            <a:r>
              <a:rPr lang="es-MX" sz="1600" dirty="0"/>
              <a:t>, K., &amp; </a:t>
            </a:r>
            <a:r>
              <a:rPr lang="es-MX" sz="1600" dirty="0" err="1"/>
              <a:t>Devetsikiotis</a:t>
            </a:r>
            <a:r>
              <a:rPr lang="es-MX" sz="1600" dirty="0"/>
              <a:t>, M. (2016).</a:t>
            </a:r>
          </a:p>
          <a:p>
            <a:pPr marL="285750" indent="-285750" algn="just">
              <a:buFont typeface="Wingdings" panose="05000000000000000000" pitchFamily="2" charset="2"/>
              <a:buChar char="§"/>
            </a:pPr>
            <a:r>
              <a:rPr lang="es-MX" sz="1600" dirty="0"/>
              <a:t> D. Meijer and R. W. Carlo, (2016). ‘‘</a:t>
            </a:r>
            <a:r>
              <a:rPr lang="es-MX" sz="1600" dirty="0" err="1"/>
              <a:t>The</a:t>
            </a:r>
            <a:r>
              <a:rPr lang="es-MX" sz="1600" dirty="0"/>
              <a:t> UK and </a:t>
            </a:r>
            <a:r>
              <a:rPr lang="es-MX" sz="1600" dirty="0" err="1"/>
              <a:t>blockchain</a:t>
            </a:r>
            <a:r>
              <a:rPr lang="es-MX" sz="1600" dirty="0"/>
              <a:t> </a:t>
            </a:r>
            <a:r>
              <a:rPr lang="es-MX" sz="1600" dirty="0" err="1"/>
              <a:t>technology</a:t>
            </a:r>
            <a:r>
              <a:rPr lang="es-MX" sz="1600" dirty="0"/>
              <a:t>: A </a:t>
            </a:r>
            <a:r>
              <a:rPr lang="es-MX" sz="1600" dirty="0" err="1"/>
              <a:t>bal-anced</a:t>
            </a:r>
            <a:r>
              <a:rPr lang="es-MX" sz="1600" dirty="0"/>
              <a:t> </a:t>
            </a:r>
            <a:r>
              <a:rPr lang="es-MX" sz="1600" dirty="0" err="1"/>
              <a:t>approach</a:t>
            </a:r>
            <a:r>
              <a:rPr lang="es-MX" sz="1600" dirty="0"/>
              <a:t>,’’ J. </a:t>
            </a:r>
            <a:r>
              <a:rPr lang="es-MX" sz="1600" dirty="0" err="1"/>
              <a:t>Payments</a:t>
            </a:r>
            <a:r>
              <a:rPr lang="es-MX" sz="1600" dirty="0"/>
              <a:t> </a:t>
            </a:r>
            <a:r>
              <a:rPr lang="es-MX" sz="1600" dirty="0" err="1"/>
              <a:t>Strategy</a:t>
            </a:r>
            <a:r>
              <a:rPr lang="es-MX" sz="1600" dirty="0"/>
              <a:t> </a:t>
            </a:r>
            <a:r>
              <a:rPr lang="es-MX" sz="1600" dirty="0" err="1"/>
              <a:t>Syst</a:t>
            </a:r>
            <a:r>
              <a:rPr lang="es-MX" sz="1600" dirty="0"/>
              <a:t>., vol. 9.</a:t>
            </a:r>
          </a:p>
          <a:p>
            <a:pPr marL="285750" indent="-285750" algn="just">
              <a:buFont typeface="Wingdings" panose="05000000000000000000" pitchFamily="2" charset="2"/>
              <a:buChar char="§"/>
            </a:pPr>
            <a:r>
              <a:rPr lang="es-MX" sz="1600" dirty="0"/>
              <a:t>Evans, D. (2011): “Internet </a:t>
            </a:r>
            <a:r>
              <a:rPr lang="es-MX" sz="1600" dirty="0" err="1"/>
              <a:t>of</a:t>
            </a:r>
            <a:r>
              <a:rPr lang="es-MX" sz="1600" dirty="0"/>
              <a:t> </a:t>
            </a:r>
            <a:r>
              <a:rPr lang="es-MX" sz="1600" dirty="0" err="1"/>
              <a:t>Things</a:t>
            </a:r>
            <a:r>
              <a:rPr lang="es-MX" sz="1600" dirty="0"/>
              <a:t>: la próxima evolución de Internet lo está cambiando todo: Cisco </a:t>
            </a:r>
          </a:p>
          <a:p>
            <a:pPr marL="285750" indent="-285750" algn="just">
              <a:buFont typeface="Wingdings" panose="05000000000000000000" pitchFamily="2" charset="2"/>
              <a:buChar char="§"/>
            </a:pPr>
            <a:r>
              <a:rPr lang="es-MX" sz="1600" dirty="0"/>
              <a:t>*Juste, M. (2016): “Los ciberataques causaron pérdidas por mas de 350.000 millones en 2015”</a:t>
            </a:r>
          </a:p>
          <a:p>
            <a:pPr marL="285750" indent="-285750" algn="just">
              <a:buFont typeface="Wingdings" panose="05000000000000000000" pitchFamily="2" charset="2"/>
              <a:buChar char="§"/>
            </a:pPr>
            <a:endParaRPr lang="es-MX" sz="1600" dirty="0"/>
          </a:p>
        </p:txBody>
      </p:sp>
      <p:sp>
        <p:nvSpPr>
          <p:cNvPr id="14" name="Rectangle 3">
            <a:extLst>
              <a:ext uri="{FF2B5EF4-FFF2-40B4-BE49-F238E27FC236}">
                <a16:creationId xmlns:a16="http://schemas.microsoft.com/office/drawing/2014/main" id="{B445488F-870A-4A16-9210-91BD124004AB}"/>
              </a:ext>
            </a:extLst>
          </p:cNvPr>
          <p:cNvSpPr txBox="1">
            <a:spLocks noChangeArrowheads="1"/>
          </p:cNvSpPr>
          <p:nvPr/>
        </p:nvSpPr>
        <p:spPr>
          <a:xfrm>
            <a:off x="457199" y="4420334"/>
            <a:ext cx="11518491" cy="407473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Font typeface="Wingdings 2" panose="05020102010507070707" pitchFamily="18" charset="2"/>
              <a:buNone/>
            </a:pPr>
            <a:r>
              <a:rPr lang="en-US" altLang="es-MX" sz="1800" i="1" dirty="0"/>
              <a:t>This study is based on the implementation of the “Blockchain in the process of the “recuse for quote” process that feeds the system of estimates for the quotation of new products, or changes to existing ones, used by automotive companies. </a:t>
            </a:r>
            <a:endParaRPr lang="es-MX" altLang="es-MX" sz="1800" i="1" dirty="0"/>
          </a:p>
        </p:txBody>
      </p:sp>
      <p:sp>
        <p:nvSpPr>
          <p:cNvPr id="16" name="Rectangle 2">
            <a:extLst>
              <a:ext uri="{FF2B5EF4-FFF2-40B4-BE49-F238E27FC236}">
                <a16:creationId xmlns:a16="http://schemas.microsoft.com/office/drawing/2014/main" id="{56A681E6-57B8-496E-9107-3D9DB0A1AE9E}"/>
              </a:ext>
            </a:extLst>
          </p:cNvPr>
          <p:cNvSpPr>
            <a:spLocks noGrp="1" noChangeArrowheads="1"/>
          </p:cNvSpPr>
          <p:nvPr>
            <p:ph type="title"/>
          </p:nvPr>
        </p:nvSpPr>
        <p:spPr>
          <a:xfrm>
            <a:off x="457200" y="245477"/>
            <a:ext cx="8229600" cy="850155"/>
          </a:xfrm>
        </p:spPr>
        <p:txBody>
          <a:bodyPr/>
          <a:lstStyle/>
          <a:p>
            <a:r>
              <a:rPr lang="es-MX" altLang="es-MX" sz="2800" dirty="0" err="1">
                <a:solidFill>
                  <a:schemeClr val="tx1"/>
                </a:solidFill>
              </a:rPr>
              <a:t>State</a:t>
            </a:r>
            <a:r>
              <a:rPr lang="es-MX" altLang="es-MX" sz="2800" dirty="0">
                <a:solidFill>
                  <a:schemeClr val="tx1"/>
                </a:solidFill>
              </a:rPr>
              <a:t> </a:t>
            </a:r>
            <a:r>
              <a:rPr lang="es-MX" altLang="es-MX" sz="2800" dirty="0" err="1">
                <a:solidFill>
                  <a:schemeClr val="tx1"/>
                </a:solidFill>
              </a:rPr>
              <a:t>of</a:t>
            </a:r>
            <a:r>
              <a:rPr lang="es-MX" altLang="es-MX" sz="2800" dirty="0">
                <a:solidFill>
                  <a:schemeClr val="tx1"/>
                </a:solidFill>
              </a:rPr>
              <a:t> </a:t>
            </a:r>
            <a:r>
              <a:rPr lang="es-MX" altLang="es-MX" sz="2800" dirty="0" err="1">
                <a:solidFill>
                  <a:schemeClr val="tx1"/>
                </a:solidFill>
              </a:rPr>
              <a:t>the</a:t>
            </a:r>
            <a:r>
              <a:rPr lang="es-MX" altLang="es-MX" sz="2800" dirty="0">
                <a:solidFill>
                  <a:schemeClr val="tx1"/>
                </a:solidFill>
              </a:rPr>
              <a:t> art: Timeline</a:t>
            </a:r>
          </a:p>
        </p:txBody>
      </p:sp>
    </p:spTree>
    <p:extLst>
      <p:ext uri="{BB962C8B-B14F-4D97-AF65-F5344CB8AC3E}">
        <p14:creationId xmlns:p14="http://schemas.microsoft.com/office/powerpoint/2010/main" val="8458293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a:extLst>
              <a:ext uri="{FF2B5EF4-FFF2-40B4-BE49-F238E27FC236}">
                <a16:creationId xmlns:a16="http://schemas.microsoft.com/office/drawing/2014/main" id="{79C712FD-5FFF-46AB-9C57-A4B84EAD0081}"/>
              </a:ext>
            </a:extLst>
          </p:cNvPr>
          <p:cNvSpPr>
            <a:spLocks noGrp="1"/>
          </p:cNvSpPr>
          <p:nvPr>
            <p:ph idx="1"/>
          </p:nvPr>
        </p:nvSpPr>
        <p:spPr>
          <a:xfrm>
            <a:off x="501446" y="1658297"/>
            <a:ext cx="11120284" cy="4447535"/>
          </a:xfrm>
        </p:spPr>
        <p:txBody>
          <a:bodyPr>
            <a:normAutofit/>
          </a:bodyPr>
          <a:lstStyle/>
          <a:p>
            <a:pPr algn="just"/>
            <a:r>
              <a:rPr lang="en-US" sz="1800" dirty="0">
                <a:latin typeface="+mj-lt"/>
              </a:rPr>
              <a:t>By 2020, it is estimated that 60% of the leading manufacturers will depend on digital platforms, which will be responsible for supporting the functions that are responsible for 30% of their revenues. By 2021, the range of new technologies will be integrated into the manufacturing sector, with 20% of the leading manufacturers depending on some combination of artificial intelligence, internet of things; cognitive systems and blockchain (Mire, 2018).</a:t>
            </a:r>
          </a:p>
          <a:p>
            <a:pPr marL="0" indent="0" algn="just">
              <a:buNone/>
            </a:pPr>
            <a:endParaRPr lang="en-US" sz="1800" dirty="0">
              <a:latin typeface="+mj-lt"/>
            </a:endParaRPr>
          </a:p>
          <a:p>
            <a:pPr algn="just" hangingPunct="0"/>
            <a:r>
              <a:rPr lang="en-US" sz="1800" dirty="0">
                <a:latin typeface="+mj-lt"/>
                <a:ea typeface="Times New Roman" panose="02020603050405020304" pitchFamily="18" charset="0"/>
              </a:rPr>
              <a:t>That’s why achieving transparency requires accurate and secure data collection in the storage of these, a difficult task that is currently entrusted to third parties through centralized information repositories (</a:t>
            </a:r>
            <a:r>
              <a:rPr lang="en-US" sz="1800" dirty="0" err="1">
                <a:latin typeface="+mj-lt"/>
                <a:ea typeface="Times New Roman" panose="02020603050405020304" pitchFamily="18" charset="0"/>
              </a:rPr>
              <a:t>Abeyratne</a:t>
            </a:r>
            <a:r>
              <a:rPr lang="en-US" sz="1800" dirty="0">
                <a:latin typeface="+mj-lt"/>
                <a:ea typeface="Times New Roman" panose="02020603050405020304" pitchFamily="18" charset="0"/>
              </a:rPr>
              <a:t> and Monfared, 2016).</a:t>
            </a:r>
          </a:p>
          <a:p>
            <a:pPr marL="0" indent="0" algn="just" hangingPunct="0">
              <a:buNone/>
            </a:pPr>
            <a:endParaRPr lang="en-US" sz="1800" dirty="0">
              <a:latin typeface="+mj-lt"/>
              <a:ea typeface="Times New Roman" panose="02020603050405020304" pitchFamily="18" charset="0"/>
            </a:endParaRPr>
          </a:p>
          <a:p>
            <a:pPr algn="just" hangingPunct="0"/>
            <a:r>
              <a:rPr lang="en-US" sz="1800" dirty="0">
                <a:latin typeface="+mj-lt"/>
                <a:ea typeface="Times New Roman" panose="02020603050405020304" pitchFamily="18" charset="0"/>
              </a:rPr>
              <a:t> Therefore, it is extremely important to take into account that sectors such as: health, insurance, government and supply chain management are likely to be transformed by the </a:t>
            </a:r>
            <a:r>
              <a:rPr lang="en-US" sz="1800" i="1" dirty="0">
                <a:latin typeface="+mj-lt"/>
                <a:ea typeface="Times New Roman" panose="02020603050405020304" pitchFamily="18" charset="0"/>
              </a:rPr>
              <a:t>blockchain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Kshetri</a:t>
            </a:r>
            <a:r>
              <a:rPr lang="en-US" sz="1800" dirty="0">
                <a:latin typeface="+mj-lt"/>
                <a:ea typeface="Times New Roman" panose="02020603050405020304" pitchFamily="18" charset="0"/>
              </a:rPr>
              <a:t>, 2018). </a:t>
            </a:r>
            <a:endParaRPr lang="es-MX" sz="1800" dirty="0">
              <a:latin typeface="+mj-lt"/>
            </a:endParaRPr>
          </a:p>
          <a:p>
            <a:pPr algn="just"/>
            <a:endParaRPr lang="es-MX" sz="1400" dirty="0"/>
          </a:p>
        </p:txBody>
      </p:sp>
      <p:sp>
        <p:nvSpPr>
          <p:cNvPr id="36" name="Title 1">
            <a:extLst>
              <a:ext uri="{FF2B5EF4-FFF2-40B4-BE49-F238E27FC236}">
                <a16:creationId xmlns:a16="http://schemas.microsoft.com/office/drawing/2014/main" id="{F9862058-B416-4583-8252-9DADEDFDC2AE}"/>
              </a:ext>
            </a:extLst>
          </p:cNvPr>
          <p:cNvSpPr>
            <a:spLocks noGrp="1"/>
          </p:cNvSpPr>
          <p:nvPr>
            <p:ph type="title"/>
          </p:nvPr>
        </p:nvSpPr>
        <p:spPr>
          <a:xfrm>
            <a:off x="686119" y="254661"/>
            <a:ext cx="8229600" cy="1143000"/>
          </a:xfrm>
        </p:spPr>
        <p:txBody>
          <a:bodyPr/>
          <a:lstStyle/>
          <a:p>
            <a:r>
              <a:rPr lang="es-MX" dirty="0" err="1"/>
              <a:t>Blockchain</a:t>
            </a:r>
            <a:endParaRPr lang="es-MX" dirty="0"/>
          </a:p>
        </p:txBody>
      </p:sp>
    </p:spTree>
    <p:extLst>
      <p:ext uri="{BB962C8B-B14F-4D97-AF65-F5344CB8AC3E}">
        <p14:creationId xmlns:p14="http://schemas.microsoft.com/office/powerpoint/2010/main" val="13376344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672C8DA-CD89-4446-9333-45CFED5FE20B}"/>
              </a:ext>
            </a:extLst>
          </p:cNvPr>
          <p:cNvPicPr>
            <a:picLocks noChangeAspect="1"/>
          </p:cNvPicPr>
          <p:nvPr/>
        </p:nvPicPr>
        <p:blipFill>
          <a:blip r:embed="rId2"/>
          <a:stretch>
            <a:fillRect/>
          </a:stretch>
        </p:blipFill>
        <p:spPr>
          <a:xfrm>
            <a:off x="1843277" y="643467"/>
            <a:ext cx="8505445" cy="5571066"/>
          </a:xfrm>
          <a:prstGeom prst="rect">
            <a:avLst/>
          </a:prstGeom>
        </p:spPr>
      </p:pic>
      <p:sp>
        <p:nvSpPr>
          <p:cNvPr id="18" name="TextBox 17">
            <a:extLst>
              <a:ext uri="{FF2B5EF4-FFF2-40B4-BE49-F238E27FC236}">
                <a16:creationId xmlns:a16="http://schemas.microsoft.com/office/drawing/2014/main" id="{C18AA06D-BFC9-4D79-8B71-A5664DD8A9E2}"/>
              </a:ext>
            </a:extLst>
          </p:cNvPr>
          <p:cNvSpPr txBox="1"/>
          <p:nvPr/>
        </p:nvSpPr>
        <p:spPr>
          <a:xfrm>
            <a:off x="3350256" y="6377940"/>
            <a:ext cx="5904656" cy="461665"/>
          </a:xfrm>
          <a:prstGeom prst="rect">
            <a:avLst/>
          </a:prstGeom>
          <a:noFill/>
        </p:spPr>
        <p:txBody>
          <a:bodyPr wrap="square" rtlCol="0">
            <a:spAutoFit/>
          </a:bodyPr>
          <a:lstStyle/>
          <a:p>
            <a:r>
              <a:rPr lang="es-MX" sz="2400" dirty="0"/>
              <a:t>Fig. 1 </a:t>
            </a:r>
            <a:r>
              <a:rPr lang="es-MX" sz="2400" dirty="0" err="1"/>
              <a:t>Information</a:t>
            </a:r>
            <a:r>
              <a:rPr lang="es-MX" sz="2400" dirty="0"/>
              <a:t> transfer </a:t>
            </a:r>
            <a:r>
              <a:rPr lang="es-MX" sz="2400" dirty="0" err="1"/>
              <a:t>by</a:t>
            </a:r>
            <a:r>
              <a:rPr lang="es-MX" sz="2400" dirty="0"/>
              <a:t> </a:t>
            </a:r>
            <a:r>
              <a:rPr lang="es-MX" sz="2400" dirty="0" err="1"/>
              <a:t>using</a:t>
            </a:r>
            <a:r>
              <a:rPr lang="es-MX" sz="2400" dirty="0"/>
              <a:t> </a:t>
            </a:r>
            <a:r>
              <a:rPr lang="es-MX" sz="2400" dirty="0" err="1"/>
              <a:t>blockchain</a:t>
            </a:r>
            <a:endParaRPr lang="es-MX" sz="2400" dirty="0"/>
          </a:p>
        </p:txBody>
      </p:sp>
    </p:spTree>
    <p:extLst>
      <p:ext uri="{BB962C8B-B14F-4D97-AF65-F5344CB8AC3E}">
        <p14:creationId xmlns:p14="http://schemas.microsoft.com/office/powerpoint/2010/main" val="29694789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1E7785-3D2D-4FF8-9C82-42CE9DBD7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EEF605-B2CF-46DF-8CBD-B03F31FAD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F889FED-B7B7-45E2-A1EC-CFE97394A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8C57FA46-8945-4DEE-92C7-EB9E2F663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C8401A96-3D7A-4446-BFD1-19CE1F2A05BE}"/>
              </a:ext>
            </a:extLst>
          </p:cNvPr>
          <p:cNvPicPr>
            <a:picLocks noChangeAspect="1"/>
          </p:cNvPicPr>
          <p:nvPr/>
        </p:nvPicPr>
        <p:blipFill>
          <a:blip r:embed="rId2"/>
          <a:stretch>
            <a:fillRect/>
          </a:stretch>
        </p:blipFill>
        <p:spPr>
          <a:xfrm>
            <a:off x="812708" y="780711"/>
            <a:ext cx="2959011" cy="2167476"/>
          </a:xfrm>
          <a:prstGeom prst="rect">
            <a:avLst/>
          </a:prstGeom>
        </p:spPr>
      </p:pic>
      <p:sp>
        <p:nvSpPr>
          <p:cNvPr id="35" name="Rectangle 34">
            <a:extLst>
              <a:ext uri="{FF2B5EF4-FFF2-40B4-BE49-F238E27FC236}">
                <a16:creationId xmlns:a16="http://schemas.microsoft.com/office/drawing/2014/main" id="{D19504FF-266B-4F6E-BAA1-DF9730E9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464F78D-891F-49EC-ADDE-5E581A66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312"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C092A4E-6059-4C9B-9C4D-EC93C3432E90}"/>
              </a:ext>
            </a:extLst>
          </p:cNvPr>
          <p:cNvPicPr>
            <a:picLocks noChangeAspect="1"/>
          </p:cNvPicPr>
          <p:nvPr/>
        </p:nvPicPr>
        <p:blipFill>
          <a:blip r:embed="rId3"/>
          <a:stretch>
            <a:fillRect/>
          </a:stretch>
        </p:blipFill>
        <p:spPr>
          <a:xfrm>
            <a:off x="4460468" y="780711"/>
            <a:ext cx="3259362" cy="2167476"/>
          </a:xfrm>
          <a:prstGeom prst="rect">
            <a:avLst/>
          </a:prstGeom>
        </p:spPr>
      </p:pic>
      <p:sp>
        <p:nvSpPr>
          <p:cNvPr id="39" name="Rectangle 38">
            <a:extLst>
              <a:ext uri="{FF2B5EF4-FFF2-40B4-BE49-F238E27FC236}">
                <a16:creationId xmlns:a16="http://schemas.microsoft.com/office/drawing/2014/main" id="{E125488F-35F4-46B0-BDF0-AFAA36100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9A2636B-B305-47BA-B7E5-9BF2D8F2FFB3}"/>
              </a:ext>
            </a:extLst>
          </p:cNvPr>
          <p:cNvPicPr>
            <a:picLocks noChangeAspect="1"/>
          </p:cNvPicPr>
          <p:nvPr/>
        </p:nvPicPr>
        <p:blipFill>
          <a:blip r:embed="rId4"/>
          <a:stretch>
            <a:fillRect/>
          </a:stretch>
        </p:blipFill>
        <p:spPr>
          <a:xfrm>
            <a:off x="8188827" y="921020"/>
            <a:ext cx="3400442" cy="1904247"/>
          </a:xfrm>
          <a:prstGeom prst="rect">
            <a:avLst/>
          </a:prstGeom>
        </p:spPr>
      </p:pic>
      <p:sp>
        <p:nvSpPr>
          <p:cNvPr id="41" name="Rectangle 40">
            <a:extLst>
              <a:ext uri="{FF2B5EF4-FFF2-40B4-BE49-F238E27FC236}">
                <a16:creationId xmlns:a16="http://schemas.microsoft.com/office/drawing/2014/main" id="{9911E146-5AE8-4892-B0B5-42052873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Title 1">
            <a:extLst>
              <a:ext uri="{FF2B5EF4-FFF2-40B4-BE49-F238E27FC236}">
                <a16:creationId xmlns:a16="http://schemas.microsoft.com/office/drawing/2014/main" id="{C31333AF-D01D-4081-AB23-96954876ED98}"/>
              </a:ext>
            </a:extLst>
          </p:cNvPr>
          <p:cNvSpPr>
            <a:spLocks noGrp="1"/>
          </p:cNvSpPr>
          <p:nvPr>
            <p:ph type="title"/>
          </p:nvPr>
        </p:nvSpPr>
        <p:spPr>
          <a:xfrm>
            <a:off x="593253" y="3425294"/>
            <a:ext cx="3397924" cy="2800478"/>
          </a:xfrm>
        </p:spPr>
        <p:txBody>
          <a:bodyPr anchor="ctr">
            <a:normAutofit/>
          </a:bodyPr>
          <a:lstStyle/>
          <a:p>
            <a:r>
              <a:rPr lang="es-MX" sz="3200">
                <a:solidFill>
                  <a:srgbClr val="FFFFFF"/>
                </a:solidFill>
              </a:rPr>
              <a:t>Blockchain</a:t>
            </a:r>
          </a:p>
        </p:txBody>
      </p:sp>
      <p:sp>
        <p:nvSpPr>
          <p:cNvPr id="19" name="Content Placeholder 2">
            <a:extLst>
              <a:ext uri="{FF2B5EF4-FFF2-40B4-BE49-F238E27FC236}">
                <a16:creationId xmlns:a16="http://schemas.microsoft.com/office/drawing/2014/main" id="{924121E4-0917-4CFC-886D-7E584B0BED30}"/>
              </a:ext>
            </a:extLst>
          </p:cNvPr>
          <p:cNvSpPr>
            <a:spLocks noGrp="1"/>
          </p:cNvSpPr>
          <p:nvPr>
            <p:ph idx="1"/>
          </p:nvPr>
        </p:nvSpPr>
        <p:spPr>
          <a:xfrm>
            <a:off x="4241830" y="2853615"/>
            <a:ext cx="7503637" cy="2800477"/>
          </a:xfrm>
        </p:spPr>
        <p:txBody>
          <a:bodyPr>
            <a:noAutofit/>
          </a:bodyPr>
          <a:lstStyle/>
          <a:p>
            <a:pPr algn="just">
              <a:lnSpc>
                <a:spcPct val="100000"/>
              </a:lnSpc>
              <a:buClr>
                <a:srgbClr val="6AE7FF"/>
              </a:buClr>
            </a:pPr>
            <a:r>
              <a:rPr lang="en-US" sz="1600" i="1" dirty="0"/>
              <a:t>Meijer and Carlo (2016) discussed the value of the blockchain application in the smart contract. </a:t>
            </a:r>
          </a:p>
          <a:p>
            <a:pPr algn="just">
              <a:lnSpc>
                <a:spcPct val="100000"/>
              </a:lnSpc>
              <a:buClr>
                <a:srgbClr val="6AE7FF"/>
              </a:buClr>
            </a:pPr>
            <a:r>
              <a:rPr lang="en-US" sz="1600" i="1" dirty="0"/>
              <a:t>Yang and Pan (2016) proposed blockchain applications to influence laws and regulations.</a:t>
            </a:r>
          </a:p>
          <a:p>
            <a:pPr algn="just">
              <a:lnSpc>
                <a:spcPct val="100000"/>
              </a:lnSpc>
              <a:buClr>
                <a:srgbClr val="6AE7FF"/>
              </a:buClr>
            </a:pPr>
            <a:r>
              <a:rPr lang="en-US" sz="1600" i="1" dirty="0"/>
              <a:t> Wang (2018) built the data of the shared security network system. </a:t>
            </a:r>
          </a:p>
          <a:p>
            <a:pPr algn="just">
              <a:lnSpc>
                <a:spcPct val="100000"/>
              </a:lnSpc>
              <a:buClr>
                <a:srgbClr val="6AE7FF"/>
              </a:buClr>
            </a:pPr>
            <a:endParaRPr lang="en-US" sz="1600" b="1" dirty="0"/>
          </a:p>
        </p:txBody>
      </p:sp>
      <p:sp>
        <p:nvSpPr>
          <p:cNvPr id="2" name="Rectangle 1">
            <a:extLst>
              <a:ext uri="{FF2B5EF4-FFF2-40B4-BE49-F238E27FC236}">
                <a16:creationId xmlns:a16="http://schemas.microsoft.com/office/drawing/2014/main" id="{39123F05-318D-48A0-B81A-9E00A055A961}"/>
              </a:ext>
            </a:extLst>
          </p:cNvPr>
          <p:cNvSpPr/>
          <p:nvPr/>
        </p:nvSpPr>
        <p:spPr>
          <a:xfrm>
            <a:off x="4241831" y="5257607"/>
            <a:ext cx="7438892" cy="1015663"/>
          </a:xfrm>
          <a:prstGeom prst="rect">
            <a:avLst/>
          </a:prstGeom>
        </p:spPr>
        <p:txBody>
          <a:bodyPr wrap="square">
            <a:spAutoFit/>
          </a:bodyPr>
          <a:lstStyle/>
          <a:p>
            <a:pPr algn="just">
              <a:buClr>
                <a:srgbClr val="6AE7FF"/>
              </a:buClr>
            </a:pPr>
            <a:r>
              <a:rPr lang="en-US" sz="2000" b="1" i="1" dirty="0"/>
              <a:t>However, blockchain has not been detected in the handling of customer-supplier information regarding the "recuse for quotes" used to quote estimates</a:t>
            </a:r>
            <a:endParaRPr lang="es-MX" sz="2000" b="1" i="1" dirty="0"/>
          </a:p>
        </p:txBody>
      </p:sp>
    </p:spTree>
    <p:extLst>
      <p:ext uri="{BB962C8B-B14F-4D97-AF65-F5344CB8AC3E}">
        <p14:creationId xmlns:p14="http://schemas.microsoft.com/office/powerpoint/2010/main" val="31742464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3ADF547-803F-5649-8C44-CD7BACD43333}"/>
              </a:ext>
            </a:extLst>
          </p:cNvPr>
          <p:cNvSpPr/>
          <p:nvPr/>
        </p:nvSpPr>
        <p:spPr>
          <a:xfrm>
            <a:off x="7645451" y="2379773"/>
            <a:ext cx="4122108" cy="422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6B369E8D-F373-7141-A732-9183D8726F35}"/>
              </a:ext>
            </a:extLst>
          </p:cNvPr>
          <p:cNvSpPr/>
          <p:nvPr/>
        </p:nvSpPr>
        <p:spPr>
          <a:xfrm>
            <a:off x="8725264" y="2379773"/>
            <a:ext cx="3072312" cy="422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6F49FC50-74D6-9C45-99E1-99B12244F6F5}"/>
              </a:ext>
            </a:extLst>
          </p:cNvPr>
          <p:cNvSpPr/>
          <p:nvPr/>
        </p:nvSpPr>
        <p:spPr>
          <a:xfrm>
            <a:off x="9745868" y="2401542"/>
            <a:ext cx="2095136" cy="422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6C6D25CB-7ADD-E943-A298-6C47DBBBCF27}"/>
              </a:ext>
            </a:extLst>
          </p:cNvPr>
          <p:cNvSpPr/>
          <p:nvPr/>
        </p:nvSpPr>
        <p:spPr>
          <a:xfrm>
            <a:off x="10664896" y="2385987"/>
            <a:ext cx="1197998" cy="422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a:extLst>
              <a:ext uri="{FF2B5EF4-FFF2-40B4-BE49-F238E27FC236}">
                <a16:creationId xmlns:a16="http://schemas.microsoft.com/office/drawing/2014/main" id="{D3297E3F-9219-4F5A-B68A-57A00D4506BF}"/>
              </a:ext>
            </a:extLst>
          </p:cNvPr>
          <p:cNvSpPr/>
          <p:nvPr/>
        </p:nvSpPr>
        <p:spPr>
          <a:xfrm>
            <a:off x="563009" y="604815"/>
            <a:ext cx="2890535" cy="646331"/>
          </a:xfrm>
          <a:prstGeom prst="rect">
            <a:avLst/>
          </a:prstGeom>
        </p:spPr>
        <p:txBody>
          <a:bodyPr wrap="none">
            <a:spAutoFit/>
          </a:bodyPr>
          <a:lstStyle/>
          <a:p>
            <a:r>
              <a:rPr lang="en-US" sz="3600" dirty="0">
                <a:latin typeface="Times New Roman" panose="02020603050405020304" pitchFamily="18" charset="0"/>
                <a:ea typeface="Times New Roman" panose="02020603050405020304" pitchFamily="18" charset="0"/>
              </a:rPr>
              <a:t>Hash Function</a:t>
            </a:r>
            <a:endParaRPr lang="es-MX" sz="3600" dirty="0"/>
          </a:p>
        </p:txBody>
      </p:sp>
      <p:sp>
        <p:nvSpPr>
          <p:cNvPr id="16" name="Rectangle 15">
            <a:extLst>
              <a:ext uri="{FF2B5EF4-FFF2-40B4-BE49-F238E27FC236}">
                <a16:creationId xmlns:a16="http://schemas.microsoft.com/office/drawing/2014/main" id="{0898464C-C24F-4CE6-9B97-08371D1867EA}"/>
              </a:ext>
            </a:extLst>
          </p:cNvPr>
          <p:cNvSpPr/>
          <p:nvPr/>
        </p:nvSpPr>
        <p:spPr>
          <a:xfrm>
            <a:off x="4551466" y="6652819"/>
            <a:ext cx="2337178" cy="261867"/>
          </a:xfrm>
          <a:prstGeom prst="rect">
            <a:avLst/>
          </a:prstGeom>
        </p:spPr>
        <p:txBody>
          <a:bodyPr wrap="none">
            <a:spAutoFit/>
          </a:bodyPr>
          <a:lstStyle/>
          <a:p>
            <a:pPr indent="144145" algn="ctr" hangingPunct="0">
              <a:lnSpc>
                <a:spcPts val="1200"/>
              </a:lnSpc>
              <a:spcAft>
                <a:spcPts val="0"/>
              </a:spcAft>
            </a:pPr>
            <a:r>
              <a:rPr lang="en-US" dirty="0">
                <a:latin typeface="Times New Roman" panose="02020603050405020304" pitchFamily="18" charset="0"/>
                <a:ea typeface="Times New Roman" panose="02020603050405020304" pitchFamily="18" charset="0"/>
              </a:rPr>
              <a:t>Fig. 2. Hash Function</a:t>
            </a:r>
            <a:endParaRPr lang="es-MX" dirty="0">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D0922D35-F1D3-40E4-AD02-58685439B7AF}"/>
              </a:ext>
            </a:extLst>
          </p:cNvPr>
          <p:cNvPicPr>
            <a:picLocks noChangeAspect="1"/>
          </p:cNvPicPr>
          <p:nvPr/>
        </p:nvPicPr>
        <p:blipFill>
          <a:blip r:embed="rId2"/>
          <a:stretch>
            <a:fillRect/>
          </a:stretch>
        </p:blipFill>
        <p:spPr>
          <a:xfrm>
            <a:off x="1175999" y="1220340"/>
            <a:ext cx="10087896" cy="5386228"/>
          </a:xfrm>
          <a:prstGeom prst="rect">
            <a:avLst/>
          </a:prstGeom>
        </p:spPr>
      </p:pic>
    </p:spTree>
    <p:extLst>
      <p:ext uri="{BB962C8B-B14F-4D97-AF65-F5344CB8AC3E}">
        <p14:creationId xmlns:p14="http://schemas.microsoft.com/office/powerpoint/2010/main" val="3884665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D7D8A0-3FDE-4D96-AB61-1CDC8D053924}"/>
              </a:ext>
            </a:extLst>
          </p:cNvPr>
          <p:cNvPicPr>
            <a:picLocks noChangeAspect="1"/>
          </p:cNvPicPr>
          <p:nvPr/>
        </p:nvPicPr>
        <p:blipFill>
          <a:blip r:embed="rId2"/>
          <a:stretch>
            <a:fillRect/>
          </a:stretch>
        </p:blipFill>
        <p:spPr>
          <a:xfrm>
            <a:off x="853298" y="1211785"/>
            <a:ext cx="10727141" cy="5082499"/>
          </a:xfrm>
          <a:prstGeom prst="rect">
            <a:avLst/>
          </a:prstGeom>
        </p:spPr>
      </p:pic>
      <p:pic>
        <p:nvPicPr>
          <p:cNvPr id="6" name="Picture 5">
            <a:extLst>
              <a:ext uri="{FF2B5EF4-FFF2-40B4-BE49-F238E27FC236}">
                <a16:creationId xmlns:a16="http://schemas.microsoft.com/office/drawing/2014/main" id="{D72E6C59-874C-4E59-A565-BEE920127430}"/>
              </a:ext>
            </a:extLst>
          </p:cNvPr>
          <p:cNvPicPr>
            <a:picLocks noChangeAspect="1"/>
          </p:cNvPicPr>
          <p:nvPr/>
        </p:nvPicPr>
        <p:blipFill>
          <a:blip r:embed="rId3"/>
          <a:stretch>
            <a:fillRect/>
          </a:stretch>
        </p:blipFill>
        <p:spPr>
          <a:xfrm>
            <a:off x="2771555" y="3178277"/>
            <a:ext cx="6648889" cy="2072147"/>
          </a:xfrm>
          <a:prstGeom prst="rect">
            <a:avLst/>
          </a:prstGeom>
        </p:spPr>
      </p:pic>
      <p:sp>
        <p:nvSpPr>
          <p:cNvPr id="7" name="Rectangle 6">
            <a:extLst>
              <a:ext uri="{FF2B5EF4-FFF2-40B4-BE49-F238E27FC236}">
                <a16:creationId xmlns:a16="http://schemas.microsoft.com/office/drawing/2014/main" id="{6E69F5B3-F26E-4071-8816-837BEB71F5F9}"/>
              </a:ext>
            </a:extLst>
          </p:cNvPr>
          <p:cNvSpPr/>
          <p:nvPr/>
        </p:nvSpPr>
        <p:spPr>
          <a:xfrm>
            <a:off x="611560" y="512513"/>
            <a:ext cx="4621778" cy="646331"/>
          </a:xfrm>
          <a:prstGeom prst="rect">
            <a:avLst/>
          </a:prstGeom>
        </p:spPr>
        <p:txBody>
          <a:bodyPr wrap="none">
            <a:spAutoFit/>
          </a:bodyPr>
          <a:lstStyle/>
          <a:p>
            <a:r>
              <a:rPr lang="en-US" sz="3600" dirty="0">
                <a:latin typeface="Times New Roman" panose="02020603050405020304" pitchFamily="18" charset="0"/>
                <a:ea typeface="Times New Roman" panose="02020603050405020304" pitchFamily="18" charset="0"/>
              </a:rPr>
              <a:t>Hash Function Proposal</a:t>
            </a:r>
            <a:endParaRPr lang="es-MX" sz="3600" dirty="0"/>
          </a:p>
        </p:txBody>
      </p:sp>
      <p:sp>
        <p:nvSpPr>
          <p:cNvPr id="9" name="Rectangle 8">
            <a:extLst>
              <a:ext uri="{FF2B5EF4-FFF2-40B4-BE49-F238E27FC236}">
                <a16:creationId xmlns:a16="http://schemas.microsoft.com/office/drawing/2014/main" id="{9704B25A-AA80-4BCF-BFEF-0EC60D8B1F54}"/>
              </a:ext>
            </a:extLst>
          </p:cNvPr>
          <p:cNvSpPr/>
          <p:nvPr/>
        </p:nvSpPr>
        <p:spPr>
          <a:xfrm>
            <a:off x="1639682" y="6347226"/>
            <a:ext cx="8135888" cy="646331"/>
          </a:xfrm>
          <a:prstGeom prst="rect">
            <a:avLst/>
          </a:prstGeom>
        </p:spPr>
        <p:txBody>
          <a:bodyPr wrap="square">
            <a:spAutoFit/>
          </a:bodyPr>
          <a:lstStyle/>
          <a:p>
            <a:r>
              <a:rPr lang="en-US" dirty="0"/>
              <a:t>Fig. 3. Incorporation of several processes in the information network chain, using blockchain</a:t>
            </a:r>
            <a:endParaRPr lang="es-MX" sz="4000" dirty="0"/>
          </a:p>
        </p:txBody>
      </p:sp>
    </p:spTree>
    <p:extLst>
      <p:ext uri="{BB962C8B-B14F-4D97-AF65-F5344CB8AC3E}">
        <p14:creationId xmlns:p14="http://schemas.microsoft.com/office/powerpoint/2010/main" val="2297758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39">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1">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A close up of text on a white background&#10;&#10;Description automatically generated">
            <a:extLst>
              <a:ext uri="{FF2B5EF4-FFF2-40B4-BE49-F238E27FC236}">
                <a16:creationId xmlns:a16="http://schemas.microsoft.com/office/drawing/2014/main" id="{2EE2A4B7-6003-44C1-AC4F-85DF0E415C93}"/>
              </a:ext>
            </a:extLst>
          </p:cNvPr>
          <p:cNvPicPr>
            <a:picLocks noChangeAspect="1"/>
          </p:cNvPicPr>
          <p:nvPr/>
        </p:nvPicPr>
        <p:blipFill>
          <a:blip r:embed="rId2"/>
          <a:stretch>
            <a:fillRect/>
          </a:stretch>
        </p:blipFill>
        <p:spPr>
          <a:xfrm>
            <a:off x="1365039" y="599724"/>
            <a:ext cx="9455129" cy="5200321"/>
          </a:xfrm>
          <a:prstGeom prst="rect">
            <a:avLst/>
          </a:prstGeom>
        </p:spPr>
      </p:pic>
      <p:sp>
        <p:nvSpPr>
          <p:cNvPr id="44" name="Rectangle 43">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63FE380-A9D3-43E2-9A95-A99DF334CB65}"/>
              </a:ext>
            </a:extLst>
          </p:cNvPr>
          <p:cNvSpPr/>
          <p:nvPr/>
        </p:nvSpPr>
        <p:spPr>
          <a:xfrm>
            <a:off x="446534" y="5826733"/>
            <a:ext cx="11298933" cy="923330"/>
          </a:xfrm>
          <a:prstGeom prst="rect">
            <a:avLst/>
          </a:prstGeom>
        </p:spPr>
        <p:txBody>
          <a:bodyPr wrap="square">
            <a:spAutoFit/>
          </a:bodyPr>
          <a:lstStyle/>
          <a:p>
            <a:r>
              <a:rPr lang="en-US" dirty="0">
                <a:solidFill>
                  <a:schemeClr val="bg1"/>
                </a:solidFill>
                <a:latin typeface="RealpageTIM19"/>
              </a:rPr>
              <a:t>Fig. 4 Interaction </a:t>
            </a:r>
            <a:r>
              <a:rPr lang="en-US" dirty="0" err="1">
                <a:solidFill>
                  <a:schemeClr val="bg1"/>
                </a:solidFill>
                <a:latin typeface="RealpageTIM19"/>
              </a:rPr>
              <a:t>diagramfrom</a:t>
            </a:r>
            <a:r>
              <a:rPr lang="en-US" dirty="0">
                <a:solidFill>
                  <a:schemeClr val="bg1"/>
                </a:solidFill>
                <a:latin typeface="RealpageTIM19"/>
              </a:rPr>
              <a:t> the perspective of the machine builder partner in the production and assembly </a:t>
            </a:r>
            <a:r>
              <a:rPr lang="es-MX" dirty="0">
                <a:solidFill>
                  <a:schemeClr val="bg1"/>
                </a:solidFill>
                <a:latin typeface="RealpageTIM19"/>
              </a:rPr>
              <a:t>machine </a:t>
            </a:r>
            <a:r>
              <a:rPr lang="es-MX" dirty="0" err="1">
                <a:solidFill>
                  <a:schemeClr val="bg1"/>
                </a:solidFill>
                <a:latin typeface="RealpageTIM19"/>
              </a:rPr>
              <a:t>domain</a:t>
            </a:r>
            <a:r>
              <a:rPr lang="es-MX" dirty="0">
                <a:solidFill>
                  <a:schemeClr val="bg1"/>
                </a:solidFill>
                <a:latin typeface="RealpageTIM19"/>
              </a:rPr>
              <a:t> </a:t>
            </a:r>
            <a:r>
              <a:rPr lang="es-MX" dirty="0" err="1">
                <a:solidFill>
                  <a:schemeClr val="bg1"/>
                </a:solidFill>
                <a:latin typeface="RealpageTIM19"/>
              </a:rPr>
              <a:t>by</a:t>
            </a:r>
            <a:r>
              <a:rPr lang="es-MX" dirty="0">
                <a:solidFill>
                  <a:schemeClr val="bg1"/>
                </a:solidFill>
                <a:latin typeface="RealpageTIM19"/>
              </a:rPr>
              <a:t> R P Monfared, A </a:t>
            </a:r>
            <a:r>
              <a:rPr lang="es-MX" dirty="0" err="1">
                <a:solidFill>
                  <a:schemeClr val="bg1"/>
                </a:solidFill>
                <a:latin typeface="RealpageTIM19"/>
              </a:rPr>
              <a:t>A</a:t>
            </a:r>
            <a:r>
              <a:rPr lang="es-MX" dirty="0">
                <a:solidFill>
                  <a:schemeClr val="bg1"/>
                </a:solidFill>
                <a:latin typeface="RealpageTIM19"/>
              </a:rPr>
              <a:t> West, R Harrison and R H Weston MSI </a:t>
            </a:r>
            <a:r>
              <a:rPr lang="es-MX" dirty="0" err="1">
                <a:solidFill>
                  <a:schemeClr val="bg1"/>
                </a:solidFill>
                <a:latin typeface="RealpageTIM19"/>
              </a:rPr>
              <a:t>Research</a:t>
            </a:r>
            <a:r>
              <a:rPr lang="es-MX" dirty="0">
                <a:solidFill>
                  <a:schemeClr val="bg1"/>
                </a:solidFill>
                <a:latin typeface="RealpageTIM19"/>
              </a:rPr>
              <a:t> </a:t>
            </a:r>
            <a:r>
              <a:rPr lang="es-MX" dirty="0" err="1">
                <a:solidFill>
                  <a:schemeClr val="bg1"/>
                </a:solidFill>
                <a:latin typeface="RealpageTIM19"/>
              </a:rPr>
              <a:t>Institute</a:t>
            </a:r>
            <a:r>
              <a:rPr lang="es-MX" dirty="0">
                <a:solidFill>
                  <a:schemeClr val="bg1"/>
                </a:solidFill>
                <a:latin typeface="RealpageTIM19"/>
              </a:rPr>
              <a:t>, Loughborough </a:t>
            </a:r>
            <a:r>
              <a:rPr lang="es-MX" dirty="0" err="1">
                <a:solidFill>
                  <a:schemeClr val="bg1"/>
                </a:solidFill>
                <a:latin typeface="RealpageTIM19"/>
              </a:rPr>
              <a:t>University</a:t>
            </a:r>
            <a:r>
              <a:rPr lang="es-MX" dirty="0">
                <a:solidFill>
                  <a:schemeClr val="bg1"/>
                </a:solidFill>
                <a:latin typeface="RealpageTIM19"/>
              </a:rPr>
              <a:t>, </a:t>
            </a:r>
            <a:r>
              <a:rPr lang="es-MX" dirty="0">
                <a:latin typeface="RealpageTIM19"/>
              </a:rPr>
              <a:t>Loughborough,  </a:t>
            </a:r>
            <a:r>
              <a:rPr lang="es-MX" dirty="0" err="1">
                <a:latin typeface="RealpageTIM19"/>
              </a:rPr>
              <a:t>Leicestershine</a:t>
            </a:r>
            <a:r>
              <a:rPr lang="es-MX" dirty="0">
                <a:latin typeface="RealpageTIM19"/>
              </a:rPr>
              <a:t>, UK</a:t>
            </a:r>
            <a:endParaRPr lang="es-MX" dirty="0"/>
          </a:p>
        </p:txBody>
      </p:sp>
    </p:spTree>
    <p:extLst>
      <p:ext uri="{BB962C8B-B14F-4D97-AF65-F5344CB8AC3E}">
        <p14:creationId xmlns:p14="http://schemas.microsoft.com/office/powerpoint/2010/main" val="15630467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5" name="Rectangle 54">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395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F8110AB-FE55-4860-B168-CEE24D6B1605}"/>
              </a:ext>
            </a:extLst>
          </p:cNvPr>
          <p:cNvPicPr>
            <a:picLocks noChangeAspect="1"/>
          </p:cNvPicPr>
          <p:nvPr/>
        </p:nvPicPr>
        <p:blipFill>
          <a:blip r:embed="rId2"/>
          <a:stretch>
            <a:fillRect/>
          </a:stretch>
        </p:blipFill>
        <p:spPr>
          <a:xfrm>
            <a:off x="2521974" y="647124"/>
            <a:ext cx="7211961" cy="5607300"/>
          </a:xfrm>
          <a:prstGeom prst="rect">
            <a:avLst/>
          </a:prstGeom>
        </p:spPr>
      </p:pic>
      <p:sp>
        <p:nvSpPr>
          <p:cNvPr id="22" name="Rectangle 21">
            <a:extLst>
              <a:ext uri="{FF2B5EF4-FFF2-40B4-BE49-F238E27FC236}">
                <a16:creationId xmlns:a16="http://schemas.microsoft.com/office/drawing/2014/main" id="{1D555818-A135-4B8F-BC2B-0D3DC8853F29}"/>
              </a:ext>
            </a:extLst>
          </p:cNvPr>
          <p:cNvSpPr/>
          <p:nvPr/>
        </p:nvSpPr>
        <p:spPr>
          <a:xfrm>
            <a:off x="4005856" y="6433304"/>
            <a:ext cx="4730782"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Figure. 5.  Estimate process based on Blockchain</a:t>
            </a:r>
            <a:endParaRPr lang="es-MX" sz="4000" dirty="0"/>
          </a:p>
        </p:txBody>
      </p:sp>
      <p:pic>
        <p:nvPicPr>
          <p:cNvPr id="3" name="Picture 2">
            <a:extLst>
              <a:ext uri="{FF2B5EF4-FFF2-40B4-BE49-F238E27FC236}">
                <a16:creationId xmlns:a16="http://schemas.microsoft.com/office/drawing/2014/main" id="{7ECC95CE-F325-48AA-A36E-CA17F2404CBC}"/>
              </a:ext>
            </a:extLst>
          </p:cNvPr>
          <p:cNvPicPr>
            <a:picLocks noChangeAspect="1"/>
          </p:cNvPicPr>
          <p:nvPr/>
        </p:nvPicPr>
        <p:blipFill rotWithShape="1">
          <a:blip r:embed="rId3"/>
          <a:srcRect l="33571" t="44379" r="39844" b="36879"/>
          <a:stretch/>
        </p:blipFill>
        <p:spPr>
          <a:xfrm>
            <a:off x="3458423" y="3158937"/>
            <a:ext cx="2822350" cy="1547405"/>
          </a:xfrm>
          <a:prstGeom prst="rect">
            <a:avLst/>
          </a:prstGeom>
        </p:spPr>
      </p:pic>
      <p:pic>
        <p:nvPicPr>
          <p:cNvPr id="5" name="Picture 4">
            <a:extLst>
              <a:ext uri="{FF2B5EF4-FFF2-40B4-BE49-F238E27FC236}">
                <a16:creationId xmlns:a16="http://schemas.microsoft.com/office/drawing/2014/main" id="{A7CECC6D-7594-4E53-BC5C-E6790335DF9E}"/>
              </a:ext>
            </a:extLst>
          </p:cNvPr>
          <p:cNvPicPr>
            <a:picLocks noChangeAspect="1"/>
          </p:cNvPicPr>
          <p:nvPr/>
        </p:nvPicPr>
        <p:blipFill rotWithShape="1">
          <a:blip r:embed="rId3"/>
          <a:srcRect l="4126" t="26466" r="76984" b="56968"/>
          <a:stretch/>
        </p:blipFill>
        <p:spPr>
          <a:xfrm>
            <a:off x="3259339" y="1897948"/>
            <a:ext cx="1935485" cy="1319981"/>
          </a:xfrm>
          <a:prstGeom prst="rect">
            <a:avLst/>
          </a:prstGeom>
        </p:spPr>
      </p:pic>
    </p:spTree>
    <p:extLst>
      <p:ext uri="{BB962C8B-B14F-4D97-AF65-F5344CB8AC3E}">
        <p14:creationId xmlns:p14="http://schemas.microsoft.com/office/powerpoint/2010/main" val="2876189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
      <a:dk1>
        <a:srgbClr val="000000"/>
      </a:dk1>
      <a:lt1>
        <a:srgbClr val="FFFFFF"/>
      </a:lt1>
      <a:dk2>
        <a:srgbClr val="243041"/>
      </a:dk2>
      <a:lt2>
        <a:srgbClr val="E2E5E8"/>
      </a:lt2>
      <a:accent1>
        <a:srgbClr val="B99C7D"/>
      </a:accent1>
      <a:accent2>
        <a:srgbClr val="A6A372"/>
      </a:accent2>
      <a:accent3>
        <a:srgbClr val="98A67E"/>
      </a:accent3>
      <a:accent4>
        <a:srgbClr val="83AD76"/>
      </a:accent4>
      <a:accent5>
        <a:srgbClr val="82AB8A"/>
      </a:accent5>
      <a:accent6>
        <a:srgbClr val="76AD98"/>
      </a:accent6>
      <a:hlink>
        <a:srgbClr val="6184AA"/>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1311</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Gill Sans MT</vt:lpstr>
      <vt:lpstr>RealpageTIM19</vt:lpstr>
      <vt:lpstr>Times New Roman</vt:lpstr>
      <vt:lpstr>Tw Cen MT</vt:lpstr>
      <vt:lpstr>Wingdings</vt:lpstr>
      <vt:lpstr>Wingdings 2</vt:lpstr>
      <vt:lpstr>DividendVTI</vt:lpstr>
      <vt:lpstr>Information reliability in estimate process: a novel proposed blockchain model</vt:lpstr>
      <vt:lpstr>State of the art: Timeline</vt:lpstr>
      <vt:lpstr>Blockchain</vt:lpstr>
      <vt:lpstr>PowerPoint Presentation</vt:lpstr>
      <vt:lpstr>Blockchain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Information reliability in estimate process: a novel proposed blockchain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reliability in estimate process: a novel proposed blockchain model</dc:title>
  <dc:creator>Inez</dc:creator>
  <cp:lastModifiedBy>Inez</cp:lastModifiedBy>
  <cp:revision>11</cp:revision>
  <dcterms:created xsi:type="dcterms:W3CDTF">2019-10-27T03:23:40Z</dcterms:created>
  <dcterms:modified xsi:type="dcterms:W3CDTF">2019-10-27T05:40:47Z</dcterms:modified>
</cp:coreProperties>
</file>