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59" r:id="rId4"/>
    <p:sldId id="260" r:id="rId5"/>
    <p:sldId id="272" r:id="rId6"/>
    <p:sldId id="269" r:id="rId7"/>
    <p:sldId id="262" r:id="rId8"/>
    <p:sldId id="263" r:id="rId9"/>
    <p:sldId id="271" r:id="rId10"/>
    <p:sldId id="273" r:id="rId11"/>
    <p:sldId id="274" r:id="rId12"/>
    <p:sldId id="338" r:id="rId13"/>
    <p:sldId id="339" r:id="rId14"/>
    <p:sldId id="264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013657"/>
    <a:srgbClr val="3F3F3F"/>
    <a:srgbClr val="014067"/>
    <a:srgbClr val="014E7D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9" autoAdjust="0"/>
  </p:normalViewPr>
  <p:slideViewPr>
    <p:cSldViewPr snapToGrid="0" showGuides="1">
      <p:cViewPr>
        <p:scale>
          <a:sx n="63" d="100"/>
          <a:sy n="63" d="100"/>
        </p:scale>
        <p:origin x="76" y="13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type of tumor</a:t>
            </a:r>
          </a:p>
        </c:rich>
      </c:tx>
      <c:layout>
        <c:manualLayout>
          <c:xMode val="edge"/>
          <c:yMode val="edge"/>
          <c:x val="0.37749491487843467"/>
          <c:y val="3.9292730844793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Tipo de tumor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9-4F7A-A198-B95E633513D6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99-4F7A-A198-B95E633513D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benign
</a:t>
                    </a:r>
                    <a:fld id="{83B0FEC0-3FC7-419F-AD5B-93149EAA823A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99-4F7A-A198-B95E633513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malignant
</a:t>
                    </a:r>
                    <a:fld id="{22DE228E-1B5E-409D-A339-FDF0CD01BBCE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99-4F7A-A198-B95E633513D6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Benigno</c:v>
                </c:pt>
                <c:pt idx="1">
                  <c:v>Maligno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357</c:v>
                </c:pt>
                <c:pt idx="1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9-4F7A-A198-B95E6335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Benign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Benigno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D-40A2-BCF7-ACA186BE41E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D-40A2-BCF7-ACA186BE41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Mistakes</a:t>
                    </a:r>
                    <a:r>
                      <a:rPr lang="en-US" baseline="0" dirty="0"/>
                      <a:t>
</a:t>
                    </a:r>
                    <a:fld id="{B87D67AE-F1C6-4DA4-95FD-D5D130567E97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BD-40A2-BCF7-ACA186BE41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Successes
</a:t>
                    </a:r>
                    <a:fld id="{E8BDE29E-6077-4D7C-9C12-0249596AA918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BD-40A2-BCF7-ACA186BE41E4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Errores</c:v>
                </c:pt>
                <c:pt idx="1">
                  <c:v>Aciertos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</c:v>
                </c:pt>
                <c:pt idx="1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D-40A2-BCF7-ACA186BE4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Malignant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Margen de error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09-4FCC-85EE-A6552BA44B4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09-4FCC-85EE-A6552BA44B4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Mistakes</a:t>
                    </a:r>
                    <a:r>
                      <a:rPr lang="en-US" baseline="0" dirty="0"/>
                      <a:t>
</a:t>
                    </a:r>
                    <a:fld id="{7CE10B32-3F53-4542-8E3E-BBF46DCD4738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09-4FCC-85EE-A6552BA44B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Successes</a:t>
                    </a:r>
                    <a:r>
                      <a:rPr lang="en-US" baseline="0" dirty="0"/>
                      <a:t>
</a:t>
                    </a:r>
                    <a:fld id="{8267FFF9-D013-4D84-930E-D1691709930C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09-4FCC-85EE-A6552BA44B4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Errores</c:v>
                </c:pt>
                <c:pt idx="1">
                  <c:v>Aciertos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33</c:v>
                </c:pt>
                <c:pt idx="1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09-4FCC-85EE-A6552BA44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Test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96A-4F8C-9669-C89C1541B0D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296A-4F8C-9669-C89C1541B0D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Positive</a:t>
                    </a:r>
                    <a:r>
                      <a:rPr lang="en-US" baseline="0" dirty="0"/>
                      <a:t>
</a:t>
                    </a:r>
                    <a:fld id="{1915F57D-A997-477B-804F-D6E13344BC46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6A-4F8C-9669-C89C1541B0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Negative
</a:t>
                    </a:r>
                    <a:fld id="{942C5ABA-81B6-4B8A-90E7-450C0C2F627D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6A-4F8C-9669-C89C1541B0DA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3F3F3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Positivo</c:v>
                </c:pt>
                <c:pt idx="1">
                  <c:v>Negativo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268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6A-4F8C-9669-C89C1541B0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9F82D1-A560-4FA0-8228-EF8708BE8ACB}" type="datetime1">
              <a:rPr lang="es-ES" smtClean="0"/>
              <a:t>27/10/2019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26AD-3174-4DF4-8BFC-44717E8A8536}" type="datetime1">
              <a:rPr lang="es-ES" smtClean="0"/>
              <a:pPr/>
              <a:t>27/10/2019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959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245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514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484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0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526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98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contenido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Cuadro de texto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elogramo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0" name="Paralelogramo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Cuadro de texto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Franja diagonal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1" name="Paralelogramo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34" y="1946689"/>
            <a:ext cx="10969265" cy="8203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Nutmeg Black"/>
                <a:cs typeface="Nutmeg Black"/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34" y="2790013"/>
            <a:ext cx="10966764" cy="812447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Nutmeg Bold"/>
                <a:cs typeface="Nutmeg 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editar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819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Título 1" title="Título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ángulo rectángulo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19" name="Título 1" title="Título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Cuadro de texto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contenido 3" title="Viñeta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/>
              <a:t>Haga clic para modificar los estilos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contenido 5" title="Viñeta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/>
              <a:t>Haga clic para modificar los estilos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texto 4" title="Subtítulo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Franja diagonal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elogramo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3" name="Paralelogramo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4" name="Marcador de texto 4" title="Subtítulo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dirty="0"/>
              <a:t>Texto aquí</a:t>
            </a:r>
          </a:p>
        </p:txBody>
      </p:sp>
      <p:sp>
        <p:nvSpPr>
          <p:cNvPr id="20" name="Marcador de posición de gráfico 2" title="Gráfico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7" name="Marcador de texto 4" title="Subtítulo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5" name="Marcador de posición de título 11" title="Tabla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imagen 31" title="Imagen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una imagen aquí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 title="Título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leyenda aquí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Nombre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Número de 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Correo electrónico </a:t>
            </a:r>
          </a:p>
        </p:txBody>
      </p:sp>
      <p:sp>
        <p:nvSpPr>
          <p:cNvPr id="13" name="Marcador de texto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Sitio web de la empresa</a:t>
            </a:r>
          </a:p>
        </p:txBody>
      </p:sp>
      <p:sp>
        <p:nvSpPr>
          <p:cNvPr id="14" name="Forma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5" name="Forma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9" name="Forma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0" name="Forma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1" name="Triángulo rectángulo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Marcador de título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674" r:id="rId19"/>
    <p:sldLayoutId id="2147483716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danielroblesontiveros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0320" y="1916455"/>
            <a:ext cx="4986152" cy="2004220"/>
          </a:xfrm>
        </p:spPr>
        <p:txBody>
          <a:bodyPr rtlCol="0">
            <a:noAutofit/>
          </a:bodyPr>
          <a:lstStyle/>
          <a:p>
            <a:pPr rtl="0"/>
            <a:r>
              <a:rPr lang="es-ES" sz="4400" dirty="0" err="1"/>
              <a:t>Disease</a:t>
            </a:r>
            <a:r>
              <a:rPr lang="es-ES" sz="4400" dirty="0"/>
              <a:t> </a:t>
            </a:r>
            <a:r>
              <a:rPr lang="es-ES" sz="4400" dirty="0" err="1"/>
              <a:t>Prediction</a:t>
            </a:r>
            <a:r>
              <a:rPr lang="es-ES" sz="4400" dirty="0"/>
              <a:t> </a:t>
            </a:r>
            <a:r>
              <a:rPr lang="es-ES" sz="4400" dirty="0" err="1"/>
              <a:t>Applying</a:t>
            </a:r>
            <a:r>
              <a:rPr lang="es-ES" sz="4400" dirty="0"/>
              <a:t> Machine </a:t>
            </a:r>
            <a:r>
              <a:rPr lang="es-ES" sz="4400" dirty="0" err="1"/>
              <a:t>Learning</a:t>
            </a:r>
            <a:endParaRPr lang="es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1764" y="4244706"/>
            <a:ext cx="6218091" cy="1688733"/>
          </a:xfrm>
        </p:spPr>
        <p:txBody>
          <a:bodyPr rtlCol="0"/>
          <a:lstStyle/>
          <a:p>
            <a:pPr rtl="0"/>
            <a:r>
              <a:rPr lang="es-ES" dirty="0" err="1"/>
              <a:t>By</a:t>
            </a:r>
            <a:r>
              <a:rPr lang="es-ES" dirty="0"/>
              <a:t>.</a:t>
            </a:r>
          </a:p>
          <a:p>
            <a:pPr rtl="0"/>
            <a:r>
              <a:rPr lang="es-ES" sz="3200" dirty="0"/>
              <a:t>Robles Ontiveros Carlos Daniel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F6DBBA1-529B-4181-96CD-F6A37FFAC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2" y="276103"/>
            <a:ext cx="2124980" cy="26424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86D08B-DDA5-417C-86C3-E2E7587D2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904" y="276103"/>
            <a:ext cx="3721777" cy="26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1437367-FBD2-4E93-BD37-11AA3ACB93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378" y="1706452"/>
            <a:ext cx="7368596" cy="1016428"/>
          </a:xfrm>
        </p:spPr>
        <p:txBody>
          <a:bodyPr/>
          <a:lstStyle/>
          <a:p>
            <a:r>
              <a:rPr lang="es-MX" sz="4400" b="1" dirty="0" err="1"/>
              <a:t>Study</a:t>
            </a:r>
            <a:r>
              <a:rPr lang="es-MX" sz="4400" b="1" dirty="0"/>
              <a:t> </a:t>
            </a:r>
            <a:r>
              <a:rPr lang="es-MX" sz="4400" b="1" dirty="0" err="1"/>
              <a:t>population</a:t>
            </a:r>
            <a:r>
              <a:rPr lang="es-MX" sz="4400" b="1" dirty="0"/>
              <a:t>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152FC0-D8BD-4843-91CB-A5736DA667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10</a:t>
            </a:fld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F5E3B31-E8BA-4693-9FAA-E3846F3A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>
                <a:solidFill>
                  <a:srgbClr val="EAB200"/>
                </a:solidFill>
              </a:rPr>
              <a:t>Diabetes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42B96F0F-36F8-45F0-99B5-DFBFAF1A6A36}"/>
              </a:ext>
            </a:extLst>
          </p:cNvPr>
          <p:cNvSpPr txBox="1">
            <a:spLocks/>
          </p:cNvSpPr>
          <p:nvPr/>
        </p:nvSpPr>
        <p:spPr>
          <a:xfrm>
            <a:off x="612658" y="3247778"/>
            <a:ext cx="7368596" cy="2391022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000" b="1" dirty="0"/>
              <a:t>768 </a:t>
            </a:r>
            <a:r>
              <a:rPr lang="es-MX" sz="4000" b="1" dirty="0" err="1"/>
              <a:t>people</a:t>
            </a:r>
            <a:r>
              <a:rPr lang="es-MX" sz="4000" b="1" dirty="0"/>
              <a:t>: </a:t>
            </a:r>
            <a:r>
              <a:rPr lang="en-US" sz="4000" b="1" dirty="0"/>
              <a:t>This study was conducted only for women of the original Pima group of at least 21 years.</a:t>
            </a:r>
            <a:endParaRPr lang="es-MX" sz="4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3E9FF1-77BE-4B23-A6F7-F874E768D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254" y="733641"/>
            <a:ext cx="3809013" cy="38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A8B05FC-DFEE-443B-9430-9C401B6851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0091" y="1532699"/>
            <a:ext cx="8217107" cy="46479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 err="1"/>
              <a:t>Number</a:t>
            </a:r>
            <a:r>
              <a:rPr lang="es-MX" sz="2800" dirty="0"/>
              <a:t> </a:t>
            </a:r>
            <a:r>
              <a:rPr lang="es-MX" sz="2800" dirty="0" err="1"/>
              <a:t>of</a:t>
            </a:r>
            <a:r>
              <a:rPr lang="es-MX" sz="2800" dirty="0"/>
              <a:t> times </a:t>
            </a:r>
            <a:r>
              <a:rPr lang="es-MX" sz="2800" dirty="0" err="1"/>
              <a:t>pregnant</a:t>
            </a:r>
            <a:endParaRPr lang="es-MX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Plasma </a:t>
            </a:r>
            <a:r>
              <a:rPr lang="es-MX" sz="2800" dirty="0" err="1"/>
              <a:t>glucose</a:t>
            </a:r>
            <a:r>
              <a:rPr lang="es-MX" sz="2800" dirty="0"/>
              <a:t> </a:t>
            </a:r>
            <a:r>
              <a:rPr lang="es-MX" sz="2800" dirty="0" err="1"/>
              <a:t>concentration</a:t>
            </a:r>
            <a:r>
              <a:rPr lang="es-MX" sz="2800" dirty="0"/>
              <a:t> at 2 </a:t>
            </a:r>
            <a:r>
              <a:rPr lang="es-MX" sz="2800" dirty="0" err="1"/>
              <a:t>hours</a:t>
            </a:r>
            <a:r>
              <a:rPr lang="es-MX" sz="2800" dirty="0"/>
              <a:t> in </a:t>
            </a:r>
            <a:r>
              <a:rPr lang="es-MX" sz="2800" dirty="0" err="1"/>
              <a:t>an</a:t>
            </a:r>
            <a:r>
              <a:rPr lang="es-MX" sz="2800" dirty="0"/>
              <a:t> oral </a:t>
            </a:r>
            <a:r>
              <a:rPr lang="es-MX" sz="2800" dirty="0" err="1"/>
              <a:t>glucose</a:t>
            </a:r>
            <a:r>
              <a:rPr lang="es-MX" sz="2800" dirty="0"/>
              <a:t> </a:t>
            </a:r>
            <a:r>
              <a:rPr lang="es-MX" sz="2800" dirty="0" err="1"/>
              <a:t>tolerance</a:t>
            </a:r>
            <a:r>
              <a:rPr lang="es-MX" sz="2800" dirty="0"/>
              <a:t>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 err="1"/>
              <a:t>Diastolic</a:t>
            </a:r>
            <a:r>
              <a:rPr lang="es-MX" sz="2800" dirty="0"/>
              <a:t> </a:t>
            </a:r>
            <a:r>
              <a:rPr lang="es-MX" sz="2800" dirty="0" err="1"/>
              <a:t>blood</a:t>
            </a:r>
            <a:r>
              <a:rPr lang="es-MX" sz="2800" dirty="0"/>
              <a:t> </a:t>
            </a:r>
            <a:r>
              <a:rPr lang="es-MX" sz="2800" dirty="0" err="1"/>
              <a:t>pressure</a:t>
            </a:r>
            <a:r>
              <a:rPr lang="es-MX" sz="2800" dirty="0"/>
              <a:t> (mm Hg)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 err="1"/>
              <a:t>Thickness</a:t>
            </a:r>
            <a:r>
              <a:rPr lang="es-MX" sz="2800" dirty="0"/>
              <a:t> </a:t>
            </a:r>
            <a:r>
              <a:rPr lang="es-MX" sz="2800" dirty="0" err="1"/>
              <a:t>of</a:t>
            </a:r>
            <a:r>
              <a:rPr lang="es-MX" sz="2800" dirty="0"/>
              <a:t> </a:t>
            </a:r>
            <a:r>
              <a:rPr lang="es-MX" sz="2800" dirty="0" err="1"/>
              <a:t>the</a:t>
            </a:r>
            <a:r>
              <a:rPr lang="es-MX" sz="2800" dirty="0"/>
              <a:t> </a:t>
            </a:r>
            <a:r>
              <a:rPr lang="es-MX" sz="2800" dirty="0" err="1"/>
              <a:t>triceps</a:t>
            </a:r>
            <a:r>
              <a:rPr lang="es-MX" sz="2800" dirty="0"/>
              <a:t> skin </a:t>
            </a:r>
            <a:r>
              <a:rPr lang="es-MX" sz="2800" dirty="0" err="1"/>
              <a:t>fold</a:t>
            </a:r>
            <a:r>
              <a:rPr lang="es-MX" sz="2800" dirty="0"/>
              <a:t> (mm)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2-hour </a:t>
            </a:r>
            <a:r>
              <a:rPr lang="es-MX" sz="2800" dirty="0" err="1"/>
              <a:t>serum</a:t>
            </a:r>
            <a:r>
              <a:rPr lang="es-MX" sz="2800" dirty="0"/>
              <a:t> </a:t>
            </a:r>
            <a:r>
              <a:rPr lang="es-MX" sz="2800" dirty="0" err="1"/>
              <a:t>insulin</a:t>
            </a:r>
            <a:r>
              <a:rPr lang="es-MX" sz="2800" dirty="0"/>
              <a:t> (mu U / ml)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 err="1"/>
              <a:t>Body</a:t>
            </a:r>
            <a:r>
              <a:rPr lang="es-MX" sz="2800" dirty="0"/>
              <a:t> </a:t>
            </a:r>
            <a:r>
              <a:rPr lang="es-MX" sz="2800" dirty="0" err="1"/>
              <a:t>mass</a:t>
            </a:r>
            <a:r>
              <a:rPr lang="es-MX" sz="2800" dirty="0"/>
              <a:t> </a:t>
            </a:r>
            <a:r>
              <a:rPr lang="es-MX" sz="2800" dirty="0" err="1"/>
              <a:t>index</a:t>
            </a:r>
            <a:r>
              <a:rPr lang="es-MX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 err="1"/>
              <a:t>Pedigree</a:t>
            </a:r>
            <a:r>
              <a:rPr lang="es-MX" sz="2800" dirty="0"/>
              <a:t> </a:t>
            </a:r>
            <a:r>
              <a:rPr lang="es-MX" sz="2800" dirty="0" err="1"/>
              <a:t>function</a:t>
            </a:r>
            <a:r>
              <a:rPr lang="es-MX" sz="2800" dirty="0"/>
              <a:t> </a:t>
            </a:r>
            <a:r>
              <a:rPr lang="es-MX" sz="2800" dirty="0" err="1"/>
              <a:t>of</a:t>
            </a:r>
            <a:r>
              <a:rPr lang="es-MX" sz="2800" dirty="0"/>
              <a:t> diabetes (</a:t>
            </a:r>
            <a:r>
              <a:rPr lang="es-MX" sz="2800" dirty="0" err="1"/>
              <a:t>genetics</a:t>
            </a:r>
            <a:r>
              <a:rPr lang="es-MX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Age (</a:t>
            </a:r>
            <a:r>
              <a:rPr lang="es-MX" sz="2800" dirty="0" err="1"/>
              <a:t>years</a:t>
            </a:r>
            <a:r>
              <a:rPr lang="es-MX" sz="2800" dirty="0"/>
              <a:t>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A3B501-DA8D-486C-82B4-345362BD35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11</a:t>
            </a:fld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6227713-4AEA-4A1F-AA61-65677642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to take into account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8F2B32-5A67-4EF2-94C7-BCF29B0D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2307476"/>
            <a:ext cx="3098393" cy="30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83194"/>
              </p:ext>
            </p:extLst>
          </p:nvPr>
        </p:nvGraphicFramePr>
        <p:xfrm>
          <a:off x="609602" y="3288459"/>
          <a:ext cx="10972796" cy="2608790"/>
        </p:xfrm>
        <a:graphic>
          <a:graphicData uri="http://schemas.openxmlformats.org/drawingml/2006/table">
            <a:tbl>
              <a:tblPr/>
              <a:tblGrid>
                <a:gridCol w="1008469">
                  <a:extLst>
                    <a:ext uri="{9D8B030D-6E8A-4147-A177-3AD203B41FA5}">
                      <a16:colId xmlns:a16="http://schemas.microsoft.com/office/drawing/2014/main" val="1431031193"/>
                    </a:ext>
                  </a:extLst>
                </a:gridCol>
                <a:gridCol w="1008469">
                  <a:extLst>
                    <a:ext uri="{9D8B030D-6E8A-4147-A177-3AD203B41FA5}">
                      <a16:colId xmlns:a16="http://schemas.microsoft.com/office/drawing/2014/main" val="2397399662"/>
                    </a:ext>
                  </a:extLst>
                </a:gridCol>
                <a:gridCol w="1008469">
                  <a:extLst>
                    <a:ext uri="{9D8B030D-6E8A-4147-A177-3AD203B41FA5}">
                      <a16:colId xmlns:a16="http://schemas.microsoft.com/office/drawing/2014/main" val="1576982000"/>
                    </a:ext>
                  </a:extLst>
                </a:gridCol>
                <a:gridCol w="1008469">
                  <a:extLst>
                    <a:ext uri="{9D8B030D-6E8A-4147-A177-3AD203B41FA5}">
                      <a16:colId xmlns:a16="http://schemas.microsoft.com/office/drawing/2014/main" val="2100531705"/>
                    </a:ext>
                  </a:extLst>
                </a:gridCol>
                <a:gridCol w="1008469">
                  <a:extLst>
                    <a:ext uri="{9D8B030D-6E8A-4147-A177-3AD203B41FA5}">
                      <a16:colId xmlns:a16="http://schemas.microsoft.com/office/drawing/2014/main" val="80078012"/>
                    </a:ext>
                  </a:extLst>
                </a:gridCol>
                <a:gridCol w="1008469">
                  <a:extLst>
                    <a:ext uri="{9D8B030D-6E8A-4147-A177-3AD203B41FA5}">
                      <a16:colId xmlns:a16="http://schemas.microsoft.com/office/drawing/2014/main" val="1199642750"/>
                    </a:ext>
                  </a:extLst>
                </a:gridCol>
                <a:gridCol w="810029">
                  <a:extLst>
                    <a:ext uri="{9D8B030D-6E8A-4147-A177-3AD203B41FA5}">
                      <a16:colId xmlns:a16="http://schemas.microsoft.com/office/drawing/2014/main" val="3628649392"/>
                    </a:ext>
                  </a:extLst>
                </a:gridCol>
                <a:gridCol w="810029">
                  <a:extLst>
                    <a:ext uri="{9D8B030D-6E8A-4147-A177-3AD203B41FA5}">
                      <a16:colId xmlns:a16="http://schemas.microsoft.com/office/drawing/2014/main" val="351393187"/>
                    </a:ext>
                  </a:extLst>
                </a:gridCol>
                <a:gridCol w="759808">
                  <a:extLst>
                    <a:ext uri="{9D8B030D-6E8A-4147-A177-3AD203B41FA5}">
                      <a16:colId xmlns:a16="http://schemas.microsoft.com/office/drawing/2014/main" val="12045362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59091074"/>
                    </a:ext>
                  </a:extLst>
                </a:gridCol>
                <a:gridCol w="1399116">
                  <a:extLst>
                    <a:ext uri="{9D8B030D-6E8A-4147-A177-3AD203B41FA5}">
                      <a16:colId xmlns:a16="http://schemas.microsoft.com/office/drawing/2014/main" val="1725017953"/>
                    </a:ext>
                  </a:extLst>
                </a:gridCol>
              </a:tblGrid>
              <a:tr h="4564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 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Pregnancies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 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Skin </a:t>
                      </a:r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Insulin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</a:t>
                      </a: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Prediction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24307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0.627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0.65175729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312622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0.00573265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78189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0.672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0.73642449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59974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-0.0219232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70099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0.83318937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76748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0.21054145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14279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0.05736238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29004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0.134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0.59612039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46653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0.158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0.66541521</a:t>
                      </a:r>
                    </a:p>
                  </a:txBody>
                  <a:tcPr marL="9419" marR="9419" marT="9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0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77609"/>
                  </a:ext>
                </a:extLst>
              </a:tr>
            </a:tbl>
          </a:graphicData>
        </a:graphic>
      </p:graphicFrame>
      <p:sp>
        <p:nvSpPr>
          <p:cNvPr id="4" name="Título 8">
            <a:extLst>
              <a:ext uri="{FF2B5EF4-FFF2-40B4-BE49-F238E27FC236}">
                <a16:creationId xmlns:a16="http://schemas.microsoft.com/office/drawing/2014/main" id="{1A2644E3-CDC5-4C9E-ACB1-AF5A5DFEC7F1}"/>
              </a:ext>
            </a:extLst>
          </p:cNvPr>
          <p:cNvSpPr txBox="1">
            <a:spLocks/>
          </p:cNvSpPr>
          <p:nvPr/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600" dirty="0" err="1">
                <a:solidFill>
                  <a:srgbClr val="EAB200"/>
                </a:solidFill>
              </a:rPr>
              <a:t>Results</a:t>
            </a:r>
            <a:endParaRPr lang="es-MX" sz="6600" dirty="0">
              <a:solidFill>
                <a:srgbClr val="EAB2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923E6E-44D0-47A6-B90C-645F6206D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80" y="308106"/>
            <a:ext cx="2811780" cy="28117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1F93CE-0609-42D8-8A01-305EB31A8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90379"/>
            <a:ext cx="2917694" cy="29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9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801B08C-472F-4643-85A1-0A922AAB53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34E237-9B6F-484C-8CCF-139F5D62AB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13</a:t>
            </a:fld>
            <a:endParaRPr lang="es-E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01722A-4581-453C-A1C7-43447D78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EAB200"/>
                </a:solidFill>
              </a:rPr>
              <a:t>Test </a:t>
            </a:r>
            <a:r>
              <a:rPr lang="es-MX" dirty="0" err="1">
                <a:solidFill>
                  <a:srgbClr val="EAB200"/>
                </a:solidFill>
              </a:rPr>
              <a:t>prediction</a:t>
            </a:r>
            <a:endParaRPr lang="es-MX" dirty="0">
              <a:solidFill>
                <a:srgbClr val="EAB200"/>
              </a:solidFill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9947FFE-5773-4DC4-A033-43BAB08E9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698893"/>
              </p:ext>
            </p:extLst>
          </p:nvPr>
        </p:nvGraphicFramePr>
        <p:xfrm>
          <a:off x="519113" y="1671638"/>
          <a:ext cx="10834687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8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5561583" cy="1616252"/>
          </a:xfrm>
        </p:spPr>
        <p:txBody>
          <a:bodyPr rtlCol="0"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!</a:t>
            </a:r>
            <a:endParaRPr lang="es-ES" b="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 dirty="0"/>
              <a:t>Robles Ontiveros Carlos Daniel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dirty="0"/>
              <a:t>55 1289 0378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22928" y="4216669"/>
            <a:ext cx="4099768" cy="611506"/>
          </a:xfrm>
        </p:spPr>
        <p:txBody>
          <a:bodyPr rtlCol="0"/>
          <a:lstStyle/>
          <a:p>
            <a:pPr rtl="0"/>
            <a:r>
              <a:rPr lang="es-ES" dirty="0">
                <a:hlinkClick r:id="rId3"/>
              </a:rPr>
              <a:t>carlosdanielroblesontiveros@Gmail.com</a:t>
            </a:r>
            <a:endParaRPr lang="es-ES" dirty="0"/>
          </a:p>
          <a:p>
            <a:pPr rtl="0"/>
            <a:endParaRPr lang="es-ES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2928" y="4618846"/>
            <a:ext cx="3445782" cy="288000"/>
          </a:xfrm>
        </p:spPr>
        <p:txBody>
          <a:bodyPr rtlCol="0"/>
          <a:lstStyle/>
          <a:p>
            <a:pPr rtl="0"/>
            <a:r>
              <a:rPr lang="es-ES" dirty="0"/>
              <a:t>Instituto Politécnico Nacional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0B679C6B-E05A-4957-8A1A-07BC7B0E0D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1246" r="21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30" y="212942"/>
            <a:ext cx="6859361" cy="788462"/>
          </a:xfrm>
        </p:spPr>
        <p:txBody>
          <a:bodyPr rtlCol="0">
            <a:noAutofit/>
          </a:bodyPr>
          <a:lstStyle/>
          <a:p>
            <a:pPr rtl="0"/>
            <a:r>
              <a:rPr lang="es-ES" sz="4800" dirty="0">
                <a:solidFill>
                  <a:schemeClr val="bg1"/>
                </a:solidFill>
              </a:rPr>
              <a:t>AI and Machine </a:t>
            </a:r>
            <a:r>
              <a:rPr lang="es-ES" sz="4800" dirty="0" err="1">
                <a:solidFill>
                  <a:schemeClr val="bg1"/>
                </a:solidFill>
              </a:rPr>
              <a:t>Learning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530" y="1189296"/>
            <a:ext cx="5189999" cy="1832141"/>
          </a:xfrm>
        </p:spPr>
        <p:txBody>
          <a:bodyPr rtlCol="0"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Bahnschrift" panose="020B0502040204020203" pitchFamily="34" charset="0"/>
              </a:rPr>
              <a:t>Technique that combines a set of algorithms with the purpose of training machines. </a:t>
            </a:r>
            <a:endParaRPr lang="es-ES" sz="28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A0182C3-C652-4F26-985B-95F89470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769" y="212942"/>
            <a:ext cx="2418606" cy="259555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6908-C957-4497-91DB-4442572C7A94}"/>
              </a:ext>
            </a:extLst>
          </p:cNvPr>
          <p:cNvSpPr txBox="1"/>
          <p:nvPr/>
        </p:nvSpPr>
        <p:spPr>
          <a:xfrm>
            <a:off x="4579516" y="2759669"/>
            <a:ext cx="73569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err="1">
                <a:solidFill>
                  <a:srgbClr val="013657"/>
                </a:solidFill>
              </a:rPr>
              <a:t>Among</a:t>
            </a:r>
            <a:r>
              <a:rPr lang="es-MX" sz="3200" dirty="0">
                <a:solidFill>
                  <a:srgbClr val="013657"/>
                </a:solidFill>
              </a:rPr>
              <a:t> </a:t>
            </a:r>
            <a:r>
              <a:rPr lang="es-MX" sz="3200" dirty="0" err="1">
                <a:solidFill>
                  <a:srgbClr val="013657"/>
                </a:solidFill>
              </a:rPr>
              <a:t>the</a:t>
            </a:r>
            <a:r>
              <a:rPr lang="es-MX" sz="3200" dirty="0">
                <a:solidFill>
                  <a:srgbClr val="013657"/>
                </a:solidFill>
              </a:rPr>
              <a:t> machine </a:t>
            </a:r>
            <a:r>
              <a:rPr lang="es-MX" sz="3200" dirty="0" err="1">
                <a:solidFill>
                  <a:srgbClr val="013657"/>
                </a:solidFill>
              </a:rPr>
              <a:t>learning</a:t>
            </a:r>
            <a:r>
              <a:rPr lang="es-MX" sz="3200" dirty="0">
                <a:solidFill>
                  <a:srgbClr val="013657"/>
                </a:solidFill>
              </a:rPr>
              <a:t> </a:t>
            </a:r>
            <a:r>
              <a:rPr lang="es-MX" sz="3200" dirty="0" err="1">
                <a:solidFill>
                  <a:srgbClr val="013657"/>
                </a:solidFill>
              </a:rPr>
              <a:t>algorithms</a:t>
            </a:r>
            <a:r>
              <a:rPr lang="es-MX" sz="3200" dirty="0">
                <a:solidFill>
                  <a:srgbClr val="013657"/>
                </a:solidFill>
              </a:rPr>
              <a:t> </a:t>
            </a:r>
            <a:r>
              <a:rPr lang="es-MX" sz="3200" dirty="0" err="1">
                <a:solidFill>
                  <a:srgbClr val="013657"/>
                </a:solidFill>
              </a:rPr>
              <a:t>it</a:t>
            </a:r>
            <a:r>
              <a:rPr lang="es-MX" sz="3200" dirty="0">
                <a:solidFill>
                  <a:srgbClr val="013657"/>
                </a:solidFill>
              </a:rPr>
              <a:t> </a:t>
            </a:r>
            <a:r>
              <a:rPr lang="es-MX" sz="3200" dirty="0" err="1">
                <a:solidFill>
                  <a:srgbClr val="013657"/>
                </a:solidFill>
              </a:rPr>
              <a:t>is</a:t>
            </a:r>
            <a:r>
              <a:rPr lang="es-MX" sz="3200" dirty="0">
                <a:solidFill>
                  <a:srgbClr val="013657"/>
                </a:solidFill>
              </a:rPr>
              <a:t> </a:t>
            </a:r>
            <a:r>
              <a:rPr lang="es-MX" sz="3200" dirty="0" err="1">
                <a:solidFill>
                  <a:srgbClr val="013657"/>
                </a:solidFill>
              </a:rPr>
              <a:t>possible</a:t>
            </a:r>
            <a:r>
              <a:rPr lang="es-MX" sz="3200" dirty="0">
                <a:solidFill>
                  <a:srgbClr val="013657"/>
                </a:solidFill>
              </a:rPr>
              <a:t> </a:t>
            </a:r>
            <a:r>
              <a:rPr lang="es-MX" sz="3200" dirty="0" err="1">
                <a:solidFill>
                  <a:srgbClr val="013657"/>
                </a:solidFill>
              </a:rPr>
              <a:t>to</a:t>
            </a:r>
            <a:r>
              <a:rPr lang="es-MX" sz="3200" dirty="0">
                <a:solidFill>
                  <a:srgbClr val="013657"/>
                </a:solidFill>
              </a:rPr>
              <a:t> </a:t>
            </a:r>
            <a:r>
              <a:rPr lang="es-MX" sz="3200" dirty="0" err="1">
                <a:solidFill>
                  <a:srgbClr val="013657"/>
                </a:solidFill>
              </a:rPr>
              <a:t>find</a:t>
            </a:r>
            <a:r>
              <a:rPr lang="es-MX" sz="3200" dirty="0">
                <a:solidFill>
                  <a:srgbClr val="013657"/>
                </a:solidFill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i="1" dirty="0" err="1">
                <a:solidFill>
                  <a:srgbClr val="013657"/>
                </a:solidFill>
              </a:rPr>
              <a:t>Decision</a:t>
            </a:r>
            <a:r>
              <a:rPr lang="es-MX" sz="3200" i="1" dirty="0">
                <a:solidFill>
                  <a:srgbClr val="013657"/>
                </a:solidFill>
              </a:rPr>
              <a:t> </a:t>
            </a:r>
            <a:r>
              <a:rPr lang="es-MX" sz="3200" i="1" dirty="0" err="1">
                <a:solidFill>
                  <a:srgbClr val="013657"/>
                </a:solidFill>
              </a:rPr>
              <a:t>threes</a:t>
            </a:r>
            <a:endParaRPr lang="es-MX" sz="3200" i="1" dirty="0">
              <a:solidFill>
                <a:srgbClr val="013657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i="1" dirty="0" err="1">
                <a:solidFill>
                  <a:srgbClr val="013657"/>
                </a:solidFill>
              </a:rPr>
              <a:t>Naive</a:t>
            </a:r>
            <a:r>
              <a:rPr lang="es-MX" sz="3200" i="1" dirty="0">
                <a:solidFill>
                  <a:srgbClr val="013657"/>
                </a:solidFill>
              </a:rPr>
              <a:t> Bayes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i="1" dirty="0" err="1">
                <a:solidFill>
                  <a:srgbClr val="013657"/>
                </a:solidFill>
              </a:rPr>
              <a:t>Logistic</a:t>
            </a:r>
            <a:r>
              <a:rPr lang="es-MX" sz="3200" i="1" dirty="0">
                <a:solidFill>
                  <a:srgbClr val="013657"/>
                </a:solidFill>
              </a:rPr>
              <a:t> </a:t>
            </a:r>
            <a:r>
              <a:rPr lang="es-MX" sz="3200" i="1" dirty="0" err="1">
                <a:solidFill>
                  <a:srgbClr val="013657"/>
                </a:solidFill>
              </a:rPr>
              <a:t>regression</a:t>
            </a:r>
            <a:endParaRPr lang="es-MX" sz="3200" i="1" dirty="0">
              <a:solidFill>
                <a:srgbClr val="013657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i="1" dirty="0">
                <a:solidFill>
                  <a:srgbClr val="013657"/>
                </a:solidFill>
              </a:rPr>
              <a:t>K-</a:t>
            </a:r>
            <a:r>
              <a:rPr lang="es-MX" sz="3200" i="1" dirty="0" err="1">
                <a:solidFill>
                  <a:srgbClr val="013657"/>
                </a:solidFill>
              </a:rPr>
              <a:t>means</a:t>
            </a:r>
            <a:r>
              <a:rPr lang="es-MX" sz="3200" i="1" dirty="0">
                <a:solidFill>
                  <a:srgbClr val="013657"/>
                </a:solidFill>
              </a:rPr>
              <a:t> </a:t>
            </a:r>
            <a:r>
              <a:rPr lang="es-MX" sz="3200" i="1" dirty="0" err="1">
                <a:solidFill>
                  <a:srgbClr val="013657"/>
                </a:solidFill>
              </a:rPr>
              <a:t>algorithm</a:t>
            </a:r>
            <a:endParaRPr lang="es-MX" sz="3200" i="1" dirty="0">
              <a:solidFill>
                <a:srgbClr val="013657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i="1" dirty="0">
                <a:solidFill>
                  <a:srgbClr val="013657"/>
                </a:solidFill>
              </a:rPr>
              <a:t>Linear </a:t>
            </a:r>
            <a:r>
              <a:rPr lang="es-MX" sz="3200" i="1" dirty="0" err="1">
                <a:solidFill>
                  <a:srgbClr val="013657"/>
                </a:solidFill>
              </a:rPr>
              <a:t>discriminant</a:t>
            </a:r>
            <a:r>
              <a:rPr lang="es-MX" sz="3200" i="1" dirty="0">
                <a:solidFill>
                  <a:srgbClr val="013657"/>
                </a:solidFill>
              </a:rPr>
              <a:t> </a:t>
            </a:r>
            <a:r>
              <a:rPr lang="es-MX" sz="3200" i="1" dirty="0" err="1">
                <a:solidFill>
                  <a:srgbClr val="013657"/>
                </a:solidFill>
              </a:rPr>
              <a:t>analisis</a:t>
            </a:r>
            <a:endParaRPr lang="es-MX" sz="3200" i="1" dirty="0">
              <a:solidFill>
                <a:srgbClr val="013657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i="1" dirty="0" err="1">
                <a:solidFill>
                  <a:srgbClr val="013657"/>
                </a:solidFill>
              </a:rPr>
              <a:t>Support</a:t>
            </a:r>
            <a:r>
              <a:rPr lang="es-MX" sz="3200" i="1" dirty="0">
                <a:solidFill>
                  <a:srgbClr val="013657"/>
                </a:solidFill>
              </a:rPr>
              <a:t> Vector Machines</a:t>
            </a:r>
          </a:p>
        </p:txBody>
      </p:sp>
      <p:pic>
        <p:nvPicPr>
          <p:cNvPr id="14" name="Picture 61">
            <a:extLst>
              <a:ext uri="{FF2B5EF4-FFF2-40B4-BE49-F238E27FC236}">
                <a16:creationId xmlns:a16="http://schemas.microsoft.com/office/drawing/2014/main" id="{5D36B36E-AB3D-4A3A-8A7D-2330284D5E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7082"/>
            <a:ext cx="4339108" cy="32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2" y="834298"/>
            <a:ext cx="3451899" cy="815765"/>
          </a:xfrm>
        </p:spPr>
        <p:txBody>
          <a:bodyPr rtlCol="0"/>
          <a:lstStyle/>
          <a:p>
            <a:pPr rtl="0"/>
            <a:r>
              <a:rPr lang="es-ES" b="0" dirty="0" err="1"/>
              <a:t>Last</a:t>
            </a:r>
            <a:r>
              <a:rPr lang="es-ES" b="0" dirty="0"/>
              <a:t> </a:t>
            </a:r>
            <a:r>
              <a:rPr lang="es-ES" b="0" dirty="0" err="1"/>
              <a:t>years</a:t>
            </a:r>
            <a:endParaRPr lang="es-ES" b="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92" y="2176566"/>
            <a:ext cx="5330803" cy="4179784"/>
          </a:xfrm>
        </p:spPr>
        <p:txBody>
          <a:bodyPr rtlCol="0">
            <a:normAutofit/>
          </a:bodyPr>
          <a:lstStyle/>
          <a:p>
            <a:pPr marL="0" lvl="0" indent="0" algn="just">
              <a:buNone/>
            </a:pPr>
            <a:r>
              <a:rPr lang="en-US" sz="3600" dirty="0">
                <a:solidFill>
                  <a:srgbClr val="013657"/>
                </a:solidFill>
              </a:rPr>
              <a:t>Machine learning has been applied with the objective of predicting scenarios in:</a:t>
            </a:r>
          </a:p>
          <a:p>
            <a:pPr algn="just"/>
            <a:r>
              <a:rPr lang="en-US" sz="3600" i="1" dirty="0">
                <a:solidFill>
                  <a:srgbClr val="013657"/>
                </a:solidFill>
              </a:rPr>
              <a:t>health</a:t>
            </a:r>
          </a:p>
          <a:p>
            <a:pPr algn="just"/>
            <a:r>
              <a:rPr lang="en-US" sz="3600" i="1" dirty="0">
                <a:solidFill>
                  <a:srgbClr val="013657"/>
                </a:solidFill>
              </a:rPr>
              <a:t>banking </a:t>
            </a:r>
          </a:p>
          <a:p>
            <a:pPr algn="just"/>
            <a:r>
              <a:rPr lang="en-US" sz="3600" i="1" dirty="0">
                <a:solidFill>
                  <a:srgbClr val="013657"/>
                </a:solidFill>
              </a:rPr>
              <a:t>Financial</a:t>
            </a:r>
          </a:p>
          <a:p>
            <a:pPr algn="just"/>
            <a:r>
              <a:rPr lang="en-US" sz="3600" i="1" dirty="0">
                <a:solidFill>
                  <a:srgbClr val="013657"/>
                </a:solidFill>
              </a:rPr>
              <a:t>Educational</a:t>
            </a:r>
            <a:endParaRPr lang="es-ES" sz="3600" i="1" dirty="0">
              <a:solidFill>
                <a:srgbClr val="013657"/>
              </a:solidFill>
            </a:endParaRPr>
          </a:p>
          <a:p>
            <a:pPr marL="0" lvl="0" indent="0" algn="just">
              <a:buNone/>
            </a:pPr>
            <a:endParaRPr lang="es-ES" sz="3200" dirty="0">
              <a:solidFill>
                <a:srgbClr val="013657"/>
              </a:solidFill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3</a:t>
            </a:fld>
            <a:endParaRPr lang="es-ES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30EDE23C-E818-4924-B73B-D67AA1B66A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7375" r="27375"/>
          <a:stretch>
            <a:fillRect/>
          </a:stretch>
        </p:blipFill>
        <p:spPr>
          <a:xfrm>
            <a:off x="6604000" y="0"/>
            <a:ext cx="5588000" cy="6872249"/>
          </a:xfrm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7" y="1578279"/>
            <a:ext cx="5991223" cy="998281"/>
          </a:xfrm>
        </p:spPr>
        <p:txBody>
          <a:bodyPr rtlCol="0">
            <a:normAutofit/>
          </a:bodyPr>
          <a:lstStyle/>
          <a:p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Predictive</a:t>
            </a:r>
            <a:r>
              <a:rPr lang="es-ES" dirty="0"/>
              <a:t> </a:t>
            </a:r>
            <a:r>
              <a:rPr lang="es-ES" dirty="0" err="1"/>
              <a:t>Scenarios</a:t>
            </a:r>
            <a:endParaRPr lang="es-ES" dirty="0"/>
          </a:p>
        </p:txBody>
      </p:sp>
      <p:sp>
        <p:nvSpPr>
          <p:cNvPr id="42" name="Marcador de contenido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75633"/>
            <a:ext cx="5991222" cy="2686050"/>
          </a:xfrm>
        </p:spPr>
        <p:txBody>
          <a:bodyPr rtlCol="0">
            <a:normAutofit/>
          </a:bodyPr>
          <a:lstStyle/>
          <a:p>
            <a:pPr lvl="0"/>
            <a:r>
              <a:rPr lang="es-ES" sz="5400" dirty="0" err="1"/>
              <a:t>Breast</a:t>
            </a:r>
            <a:r>
              <a:rPr lang="es-ES" sz="5400" dirty="0"/>
              <a:t> </a:t>
            </a:r>
            <a:r>
              <a:rPr lang="es-ES" sz="5400" dirty="0" err="1"/>
              <a:t>Cancer</a:t>
            </a:r>
            <a:endParaRPr lang="es-ES" sz="5400" dirty="0"/>
          </a:p>
          <a:p>
            <a:pPr lvl="0"/>
            <a:r>
              <a:rPr lang="es-ES" sz="5400" dirty="0"/>
              <a:t>Diabetes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14844824-C536-4D17-A0C0-77F1F3861C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7066" r="17066"/>
          <a:stretch>
            <a:fillRect/>
          </a:stretch>
        </p:blipFill>
        <p:spPr>
          <a:xfrm>
            <a:off x="6170177" y="1435100"/>
            <a:ext cx="6021821" cy="5422900"/>
          </a:xfr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5C577F5-9827-4191-A784-A7D1961DE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522" y="2938416"/>
            <a:ext cx="1738499" cy="2341305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1766149E-6EA5-4E2B-B42E-51E882944621}"/>
              </a:ext>
            </a:extLst>
          </p:cNvPr>
          <p:cNvSpPr txBox="1">
            <a:spLocks/>
          </p:cNvSpPr>
          <p:nvPr/>
        </p:nvSpPr>
        <p:spPr>
          <a:xfrm>
            <a:off x="-1" y="511389"/>
            <a:ext cx="5991223" cy="99828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57CB5B-0F5D-47B1-B4D3-14632DC643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5</a:t>
            </a:fld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46B87A7-EFA7-4135-8671-0F9636D1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940282" cy="2270012"/>
          </a:xfrm>
        </p:spPr>
        <p:txBody>
          <a:bodyPr>
            <a:normAutofit/>
          </a:bodyPr>
          <a:lstStyle/>
          <a:p>
            <a:r>
              <a:rPr lang="en-US" sz="4800" dirty="0"/>
              <a:t>We worked with two datasets each obtained from open internet sources</a:t>
            </a:r>
            <a:endParaRPr lang="es-MX" sz="4800" dirty="0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8585CF83-452F-46F5-BAE8-FE9DF30EDAB5}"/>
              </a:ext>
            </a:extLst>
          </p:cNvPr>
          <p:cNvSpPr txBox="1">
            <a:spLocks/>
          </p:cNvSpPr>
          <p:nvPr/>
        </p:nvSpPr>
        <p:spPr>
          <a:xfrm>
            <a:off x="518678" y="2688068"/>
            <a:ext cx="8940282" cy="3580652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rgbClr val="FFC000"/>
                </a:solidFill>
              </a:rPr>
              <a:t>BREAST CANCER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/>
              <a:t>Data: Hospitals of the University of Wisconsin, Madison, of Dr. William H. </a:t>
            </a:r>
            <a:r>
              <a:rPr lang="en-US" sz="3600" b="0" dirty="0" err="1"/>
              <a:t>Wolberg</a:t>
            </a:r>
            <a:endParaRPr lang="en-US" sz="3600" b="0" dirty="0"/>
          </a:p>
          <a:p>
            <a:r>
              <a:rPr lang="en-US" sz="3600" b="0" dirty="0">
                <a:solidFill>
                  <a:srgbClr val="FFC000"/>
                </a:solidFill>
              </a:rPr>
              <a:t>DIABETES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/>
              <a:t>Data: National Institute of Diabetes and Digestive and Kidney Diseases</a:t>
            </a:r>
            <a:endParaRPr lang="es-MX" sz="3600" b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FB2662-A09C-46AD-83D7-B578F2863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438" y="2862581"/>
            <a:ext cx="303276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9" y="3085375"/>
            <a:ext cx="6815121" cy="1995546"/>
          </a:xfrm>
        </p:spPr>
        <p:txBody>
          <a:bodyPr rtlCol="0">
            <a:normAutofit/>
          </a:bodyPr>
          <a:lstStyle/>
          <a:p>
            <a:r>
              <a:rPr lang="en-US" b="0" dirty="0"/>
              <a:t>596 records</a:t>
            </a:r>
            <a:br>
              <a:rPr lang="en-US" b="0" dirty="0"/>
            </a:br>
            <a:r>
              <a:rPr lang="en-US" b="0" dirty="0"/>
              <a:t>of which 212 a malignant tumor was detected</a:t>
            </a:r>
            <a:endParaRPr lang="es-ES" b="0" dirty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6718" y="516935"/>
            <a:ext cx="5648310" cy="3232149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4800" b="1" dirty="0">
                <a:solidFill>
                  <a:srgbClr val="EAB200"/>
                </a:solidFill>
              </a:rPr>
              <a:t>Breast Cancer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4800" b="1" dirty="0"/>
              <a:t>2nd cause of death in a woman!</a:t>
            </a:r>
            <a:endParaRPr lang="es-ES" sz="4800" b="1" dirty="0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s-ES" smtClean="0"/>
              <a:pPr rtl="0"/>
              <a:t>6</a:t>
            </a:fld>
            <a:endParaRPr lang="es-ES" dirty="0"/>
          </a:p>
        </p:txBody>
      </p:sp>
      <p:graphicFrame>
        <p:nvGraphicFramePr>
          <p:cNvPr id="23" name="Marcador de contenido 21">
            <a:extLst>
              <a:ext uri="{FF2B5EF4-FFF2-40B4-BE49-F238E27FC236}">
                <a16:creationId xmlns:a16="http://schemas.microsoft.com/office/drawing/2014/main" id="{2EA2EBE2-F2DF-4BB4-8CF1-B34A76CD0E6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61959692"/>
              </p:ext>
            </p:extLst>
          </p:nvPr>
        </p:nvGraphicFramePr>
        <p:xfrm>
          <a:off x="5935028" y="1541043"/>
          <a:ext cx="6470650" cy="377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Variables to take into account</a:t>
            </a:r>
            <a:endParaRPr lang="es-ES" dirty="0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678" y="2816306"/>
            <a:ext cx="6478586" cy="2627198"/>
          </a:xfrm>
        </p:spPr>
        <p:txBody>
          <a:bodyPr rtlCol="0"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Tumor radius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Size of the perimeter of the tumor.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Size of the tumor area.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Average variation in radio lengths.</a:t>
            </a:r>
            <a:endParaRPr lang="es-ES" sz="3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7</a:t>
            </a:fld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C26FDC-D132-4DD0-AF12-6B60B52E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730" y="4530658"/>
            <a:ext cx="4089456" cy="18256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58F9DF-56A4-4A42-B03E-1BD1DE4C7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236" y="882293"/>
            <a:ext cx="3602444" cy="32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7200" dirty="0" err="1"/>
              <a:t>Results</a:t>
            </a:r>
            <a:endParaRPr lang="es-ES" sz="7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8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65407964-1E85-4A75-8D65-39A4D43FE0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790447"/>
                  </p:ext>
                </p:extLst>
              </p:nvPr>
            </p:nvGraphicFramePr>
            <p:xfrm>
              <a:off x="1006620" y="2214880"/>
              <a:ext cx="10016979" cy="367792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8857">
                      <a:extLst>
                        <a:ext uri="{9D8B030D-6E8A-4147-A177-3AD203B41FA5}">
                          <a16:colId xmlns:a16="http://schemas.microsoft.com/office/drawing/2014/main" val="1461147162"/>
                        </a:ext>
                      </a:extLst>
                    </a:gridCol>
                    <a:gridCol w="856000">
                      <a:extLst>
                        <a:ext uri="{9D8B030D-6E8A-4147-A177-3AD203B41FA5}">
                          <a16:colId xmlns:a16="http://schemas.microsoft.com/office/drawing/2014/main" val="3985064913"/>
                        </a:ext>
                      </a:extLst>
                    </a:gridCol>
                    <a:gridCol w="1943972">
                      <a:extLst>
                        <a:ext uri="{9D8B030D-6E8A-4147-A177-3AD203B41FA5}">
                          <a16:colId xmlns:a16="http://schemas.microsoft.com/office/drawing/2014/main" val="1826860272"/>
                        </a:ext>
                      </a:extLst>
                    </a:gridCol>
                    <a:gridCol w="967742">
                      <a:extLst>
                        <a:ext uri="{9D8B030D-6E8A-4147-A177-3AD203B41FA5}">
                          <a16:colId xmlns:a16="http://schemas.microsoft.com/office/drawing/2014/main" val="3554776681"/>
                        </a:ext>
                      </a:extLst>
                    </a:gridCol>
                    <a:gridCol w="1239388">
                      <a:extLst>
                        <a:ext uri="{9D8B030D-6E8A-4147-A177-3AD203B41FA5}">
                          <a16:colId xmlns:a16="http://schemas.microsoft.com/office/drawing/2014/main" val="1725528956"/>
                        </a:ext>
                      </a:extLst>
                    </a:gridCol>
                    <a:gridCol w="2110712">
                      <a:extLst>
                        <a:ext uri="{9D8B030D-6E8A-4147-A177-3AD203B41FA5}">
                          <a16:colId xmlns:a16="http://schemas.microsoft.com/office/drawing/2014/main" val="2118495019"/>
                        </a:ext>
                      </a:extLst>
                    </a:gridCol>
                    <a:gridCol w="1245154">
                      <a:extLst>
                        <a:ext uri="{9D8B030D-6E8A-4147-A177-3AD203B41FA5}">
                          <a16:colId xmlns:a16="http://schemas.microsoft.com/office/drawing/2014/main" val="716391080"/>
                        </a:ext>
                      </a:extLst>
                    </a:gridCol>
                    <a:gridCol w="1245154">
                      <a:extLst>
                        <a:ext uri="{9D8B030D-6E8A-4147-A177-3AD203B41FA5}">
                          <a16:colId xmlns:a16="http://schemas.microsoft.com/office/drawing/2014/main" val="1638568272"/>
                        </a:ext>
                      </a:extLst>
                    </a:gridCol>
                  </a:tblGrid>
                  <a:tr h="8026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MX" sz="1100" u="none" strike="noStrike" dirty="0">
                              <a:effectLst/>
                            </a:rPr>
                            <a:t>Id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Radius</a:t>
                          </a:r>
                          <a:r>
                            <a:rPr lang="es-MX" sz="1100" u="none" strike="noStrike" dirty="0">
                              <a:effectLst/>
                            </a:rPr>
                            <a:t> (mm)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Average of the 𝜎 of the gray scale.</a:t>
                          </a:r>
                          <a:r>
                            <a:rPr lang="es-ES" sz="1100" b="0" i="0" u="none" strike="noStrik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(mm)</a:t>
                          </a:r>
                          <a:endParaRPr lang="es-ES" sz="1100" b="0" i="0" u="none" strike="noStrike" dirty="0">
                            <a:solidFill>
                              <a:schemeClr val="dk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Perimeter</a:t>
                          </a:r>
                          <a:r>
                            <a:rPr lang="es-MX" sz="1100" u="none" strike="noStrike" dirty="0">
                              <a:effectLst/>
                            </a:rPr>
                            <a:t> (mm)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Área</a:t>
                          </a:r>
                          <a:r>
                            <a:rPr lang="es-MX" sz="1100" b="0" i="0" u="none" strike="noStrik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100" b="0" i="1" u="none" strike="noStrike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100" b="0" i="1" u="none" strike="noStrike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s-MX" sz="1100" b="0" i="1" u="none" strike="noStrike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MX" sz="1100" b="0" i="0" u="none" strike="noStrik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ES" sz="1100" dirty="0" err="1"/>
                            <a:t>Average</a:t>
                          </a:r>
                          <a:r>
                            <a:rPr lang="es-ES" sz="1100" dirty="0"/>
                            <a:t> </a:t>
                          </a:r>
                          <a:r>
                            <a:rPr lang="es-ES" sz="1100" dirty="0" err="1"/>
                            <a:t>radius</a:t>
                          </a:r>
                          <a:r>
                            <a:rPr lang="es-ES" sz="1100" dirty="0"/>
                            <a:t> </a:t>
                          </a:r>
                          <a:r>
                            <a:rPr lang="es-ES" sz="1100" dirty="0" err="1"/>
                            <a:t>length</a:t>
                          </a:r>
                          <a:r>
                            <a:rPr lang="es-ES" sz="1100" dirty="0"/>
                            <a:t> </a:t>
                          </a:r>
                          <a:r>
                            <a:rPr lang="es-ES" sz="1100" dirty="0" err="1"/>
                            <a:t>variation</a:t>
                          </a:r>
                          <a:r>
                            <a:rPr lang="es-ES" sz="1100" dirty="0"/>
                            <a:t>(mm)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Diagnostic</a:t>
                          </a:r>
                          <a:r>
                            <a:rPr lang="es-MX" sz="1100" u="none" strike="noStrike" dirty="0">
                              <a:effectLst/>
                            </a:rPr>
                            <a:t> </a:t>
                          </a:r>
                        </a:p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prediction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Diagnostic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5706270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>
                              <a:effectLst/>
                            </a:rPr>
                            <a:t>1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17.99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10.38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122.8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1001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0.1184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20%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552977874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>
                              <a:effectLst/>
                            </a:rPr>
                            <a:t>2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20.57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17.77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132.9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1326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0.08474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32%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969269067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 dirty="0">
                              <a:effectLst/>
                            </a:rPr>
                            <a:t>3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19.69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21.25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130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1203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0.1096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1%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674961419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>
                              <a:effectLst/>
                            </a:rPr>
                            <a:t>4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11.42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20.38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77.58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386.1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0.1425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38%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026674950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>
                              <a:effectLst/>
                            </a:rPr>
                            <a:t>5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20.29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14.34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135.1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1297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0.1003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20%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33103565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13.54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14.36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87.46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566.3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0.09779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77%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715407467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21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13.08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15.71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85.63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520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0.1075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67%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32785928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22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9.504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12.44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60.34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273.9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120%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780405269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12.05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14.63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78.04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449.3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0.1031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86%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700029977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13.49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22.3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86.91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561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0.08752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67%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012009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65407964-1E85-4A75-8D65-39A4D43FE0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790447"/>
                  </p:ext>
                </p:extLst>
              </p:nvPr>
            </p:nvGraphicFramePr>
            <p:xfrm>
              <a:off x="1006620" y="2214880"/>
              <a:ext cx="10016979" cy="367792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8857">
                      <a:extLst>
                        <a:ext uri="{9D8B030D-6E8A-4147-A177-3AD203B41FA5}">
                          <a16:colId xmlns:a16="http://schemas.microsoft.com/office/drawing/2014/main" val="1461147162"/>
                        </a:ext>
                      </a:extLst>
                    </a:gridCol>
                    <a:gridCol w="856000">
                      <a:extLst>
                        <a:ext uri="{9D8B030D-6E8A-4147-A177-3AD203B41FA5}">
                          <a16:colId xmlns:a16="http://schemas.microsoft.com/office/drawing/2014/main" val="3985064913"/>
                        </a:ext>
                      </a:extLst>
                    </a:gridCol>
                    <a:gridCol w="1943972">
                      <a:extLst>
                        <a:ext uri="{9D8B030D-6E8A-4147-A177-3AD203B41FA5}">
                          <a16:colId xmlns:a16="http://schemas.microsoft.com/office/drawing/2014/main" val="1826860272"/>
                        </a:ext>
                      </a:extLst>
                    </a:gridCol>
                    <a:gridCol w="967742">
                      <a:extLst>
                        <a:ext uri="{9D8B030D-6E8A-4147-A177-3AD203B41FA5}">
                          <a16:colId xmlns:a16="http://schemas.microsoft.com/office/drawing/2014/main" val="3554776681"/>
                        </a:ext>
                      </a:extLst>
                    </a:gridCol>
                    <a:gridCol w="1239388">
                      <a:extLst>
                        <a:ext uri="{9D8B030D-6E8A-4147-A177-3AD203B41FA5}">
                          <a16:colId xmlns:a16="http://schemas.microsoft.com/office/drawing/2014/main" val="1725528956"/>
                        </a:ext>
                      </a:extLst>
                    </a:gridCol>
                    <a:gridCol w="2110712">
                      <a:extLst>
                        <a:ext uri="{9D8B030D-6E8A-4147-A177-3AD203B41FA5}">
                          <a16:colId xmlns:a16="http://schemas.microsoft.com/office/drawing/2014/main" val="2118495019"/>
                        </a:ext>
                      </a:extLst>
                    </a:gridCol>
                    <a:gridCol w="1245154">
                      <a:extLst>
                        <a:ext uri="{9D8B030D-6E8A-4147-A177-3AD203B41FA5}">
                          <a16:colId xmlns:a16="http://schemas.microsoft.com/office/drawing/2014/main" val="716391080"/>
                        </a:ext>
                      </a:extLst>
                    </a:gridCol>
                    <a:gridCol w="1245154">
                      <a:extLst>
                        <a:ext uri="{9D8B030D-6E8A-4147-A177-3AD203B41FA5}">
                          <a16:colId xmlns:a16="http://schemas.microsoft.com/office/drawing/2014/main" val="1638568272"/>
                        </a:ext>
                      </a:extLst>
                    </a:gridCol>
                  </a:tblGrid>
                  <a:tr h="8026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MX" sz="1100" u="none" strike="noStrike" dirty="0">
                              <a:effectLst/>
                            </a:rPr>
                            <a:t>Id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Radius</a:t>
                          </a:r>
                          <a:r>
                            <a:rPr lang="es-MX" sz="1100" u="none" strike="noStrike" dirty="0">
                              <a:effectLst/>
                            </a:rPr>
                            <a:t> (mm)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Average of the 𝜎 of the gray scale.</a:t>
                          </a:r>
                          <a:r>
                            <a:rPr lang="es-ES" sz="1100" b="0" i="0" u="none" strike="noStrik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(mm)</a:t>
                          </a:r>
                          <a:endParaRPr lang="es-ES" sz="1100" b="0" i="0" u="none" strike="noStrike" dirty="0">
                            <a:solidFill>
                              <a:schemeClr val="dk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Perimeter</a:t>
                          </a:r>
                          <a:r>
                            <a:rPr lang="es-MX" sz="1100" u="none" strike="noStrike" dirty="0">
                              <a:effectLst/>
                            </a:rPr>
                            <a:t> (mm)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336275" t="-758" r="-371078" b="-3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ES" sz="1100" dirty="0" err="1"/>
                            <a:t>Average</a:t>
                          </a:r>
                          <a:r>
                            <a:rPr lang="es-ES" sz="1100" dirty="0"/>
                            <a:t> </a:t>
                          </a:r>
                          <a:r>
                            <a:rPr lang="es-ES" sz="1100" dirty="0" err="1"/>
                            <a:t>radius</a:t>
                          </a:r>
                          <a:r>
                            <a:rPr lang="es-ES" sz="1100" dirty="0"/>
                            <a:t> </a:t>
                          </a:r>
                          <a:r>
                            <a:rPr lang="es-ES" sz="1100" dirty="0" err="1"/>
                            <a:t>length</a:t>
                          </a:r>
                          <a:r>
                            <a:rPr lang="es-ES" sz="1100" dirty="0"/>
                            <a:t> </a:t>
                          </a:r>
                          <a:r>
                            <a:rPr lang="es-ES" sz="1100" dirty="0" err="1"/>
                            <a:t>variation</a:t>
                          </a:r>
                          <a:r>
                            <a:rPr lang="es-ES" sz="1100" dirty="0"/>
                            <a:t>(mm)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Diagnostic</a:t>
                          </a:r>
                          <a:r>
                            <a:rPr lang="es-MX" sz="1100" u="none" strike="noStrike" dirty="0">
                              <a:effectLst/>
                            </a:rPr>
                            <a:t> </a:t>
                          </a:r>
                        </a:p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prediction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100" u="none" strike="noStrike" dirty="0" err="1">
                              <a:effectLst/>
                            </a:rPr>
                            <a:t>Diagnostic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5706270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>
                              <a:effectLst/>
                            </a:rPr>
                            <a:t>1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17.99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10.38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122.8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1001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0.1184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20%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552977874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>
                              <a:effectLst/>
                            </a:rPr>
                            <a:t>2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20.57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17.77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132.9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1326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0.08474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32%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969269067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 dirty="0">
                              <a:effectLst/>
                            </a:rPr>
                            <a:t>3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19.69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21.25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130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1203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0.1096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1%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674961419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>
                              <a:effectLst/>
                            </a:rPr>
                            <a:t>4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11.42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20.38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77.58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386.1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0.1425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38%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026674950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u="none" strike="noStrike">
                              <a:effectLst/>
                            </a:rPr>
                            <a:t>5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20.29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14.34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135.1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>
                              <a:effectLst/>
                            </a:rPr>
                            <a:t>1297</a:t>
                          </a:r>
                          <a:endParaRPr lang="es-MX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0.1003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u="none" strike="noStrike" dirty="0">
                              <a:effectLst/>
                            </a:rPr>
                            <a:t>20%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Maligno</a:t>
                          </a:r>
                          <a:endParaRPr lang="es-MX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33103565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13.54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14.36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87.46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566.3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0.09779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77%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715407467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21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13.08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15.71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85.63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520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0.1075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67%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32785928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22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9.504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12.44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60.34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273.9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120%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780405269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12.05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14.63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78.04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449.3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0.1031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86%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700029977"/>
                      </a:ext>
                    </a:extLst>
                  </a:tr>
                  <a:tr h="28752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13.49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22.3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86.91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561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0.08752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67%</a:t>
                          </a:r>
                        </a:p>
                      </a:txBody>
                      <a:tcPr marL="7620" marR="7620" marT="762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Benigno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012009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453EBB-8281-4245-BBB1-59A8A35F37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9</a:t>
            </a:fld>
            <a:endParaRPr lang="es-ES" noProof="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FF19055-A498-4BC1-A091-E2885D4CD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344588"/>
              </p:ext>
            </p:extLst>
          </p:nvPr>
        </p:nvGraphicFramePr>
        <p:xfrm>
          <a:off x="488193" y="1361440"/>
          <a:ext cx="5109967" cy="473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AE0D35-4130-4C82-8544-0BE54C81F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078593"/>
              </p:ext>
            </p:extLst>
          </p:nvPr>
        </p:nvGraphicFramePr>
        <p:xfrm>
          <a:off x="6700904" y="1361440"/>
          <a:ext cx="5109966" cy="45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D4A53DA-45F9-4413-8F1F-6C0985E2BF95}"/>
              </a:ext>
            </a:extLst>
          </p:cNvPr>
          <p:cNvSpPr txBox="1"/>
          <p:nvPr/>
        </p:nvSpPr>
        <p:spPr>
          <a:xfrm>
            <a:off x="4658360" y="487886"/>
            <a:ext cx="287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EAB200"/>
                </a:solidFill>
              </a:rPr>
              <a:t>Graphics</a:t>
            </a:r>
            <a:endParaRPr lang="es-MX" sz="5400" b="1" dirty="0">
              <a:solidFill>
                <a:srgbClr val="EAB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97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32_TF89027928" id="{3C3A0F49-CA1F-4DCD-B5AA-4114E36E4969}" vid="{3D1BA8EB-B4D4-4C84-85E1-16C2834E6AC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hexágono oscura</Template>
  <TotalTime>0</TotalTime>
  <Words>547</Words>
  <Application>Microsoft Office PowerPoint</Application>
  <PresentationFormat>Panorámica</PresentationFormat>
  <Paragraphs>284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Bahnschrift</vt:lpstr>
      <vt:lpstr>Calibri</vt:lpstr>
      <vt:lpstr>Cambria Math</vt:lpstr>
      <vt:lpstr>Gill Sans SemiBold</vt:lpstr>
      <vt:lpstr>Nutmeg Black</vt:lpstr>
      <vt:lpstr>Nutmeg Bold</vt:lpstr>
      <vt:lpstr>Times New Roman</vt:lpstr>
      <vt:lpstr>Tema de Office</vt:lpstr>
      <vt:lpstr>Disease Prediction Applying Machine Learning</vt:lpstr>
      <vt:lpstr>AI and Machine Learning</vt:lpstr>
      <vt:lpstr>Last years</vt:lpstr>
      <vt:lpstr>Two Predictive Scenarios</vt:lpstr>
      <vt:lpstr>We worked with two datasets each obtained from open internet sources</vt:lpstr>
      <vt:lpstr>596 records of which 212 a malignant tumor was detected</vt:lpstr>
      <vt:lpstr>Variables to take into account</vt:lpstr>
      <vt:lpstr>Results</vt:lpstr>
      <vt:lpstr>Presentación de PowerPoint</vt:lpstr>
      <vt:lpstr>Diabetes</vt:lpstr>
      <vt:lpstr>Variables to take into account</vt:lpstr>
      <vt:lpstr>Presentación de PowerPoint</vt:lpstr>
      <vt:lpstr>Test prediction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2019-10-23T15:10:58Z</dcterms:created>
  <dcterms:modified xsi:type="dcterms:W3CDTF">2019-10-27T20:41:52Z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2018-08-01T18:19:24.2566460Z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