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510" r:id="rId3"/>
    <p:sldId id="493" r:id="rId4"/>
    <p:sldId id="494" r:id="rId5"/>
    <p:sldId id="497" r:id="rId6"/>
    <p:sldId id="495" r:id="rId7"/>
    <p:sldId id="496" r:id="rId8"/>
    <p:sldId id="499" r:id="rId9"/>
    <p:sldId id="498" r:id="rId10"/>
    <p:sldId id="500" r:id="rId11"/>
    <p:sldId id="501" r:id="rId12"/>
    <p:sldId id="502" r:id="rId13"/>
    <p:sldId id="503" r:id="rId14"/>
    <p:sldId id="511" r:id="rId15"/>
    <p:sldId id="504" r:id="rId16"/>
    <p:sldId id="512" r:id="rId17"/>
    <p:sldId id="508" r:id="rId18"/>
    <p:sldId id="505" r:id="rId19"/>
    <p:sldId id="513" r:id="rId20"/>
    <p:sldId id="506" r:id="rId21"/>
    <p:sldId id="492" r:id="rId22"/>
    <p:sldId id="507" r:id="rId23"/>
  </p:sldIdLst>
  <p:sldSz cx="9144000" cy="6858000" type="screen4x3"/>
  <p:notesSz cx="9144000" cy="6858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94660"/>
  </p:normalViewPr>
  <p:slideViewPr>
    <p:cSldViewPr>
      <p:cViewPr>
        <p:scale>
          <a:sx n="70" d="100"/>
          <a:sy n="70" d="100"/>
        </p:scale>
        <p:origin x="1410"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1CD11808-8FF2-4392-8A77-1B3FB6361A45}" type="datetimeFigureOut">
              <a:rPr lang="es-MX" smtClean="0"/>
              <a:t>26/10/2019</a:t>
            </a:fld>
            <a:endParaRPr lang="es-MX"/>
          </a:p>
        </p:txBody>
      </p:sp>
      <p:sp>
        <p:nvSpPr>
          <p:cNvPr id="4" name="3 Marcador de imagen de diapositiva"/>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9C6519BA-FA2B-4579-82C9-A10FDC9B5876}" type="slidenum">
              <a:rPr lang="es-MX" smtClean="0"/>
              <a:t>‹Nº›</a:t>
            </a:fld>
            <a:endParaRPr lang="es-MX"/>
          </a:p>
        </p:txBody>
      </p:sp>
    </p:spTree>
    <p:extLst>
      <p:ext uri="{BB962C8B-B14F-4D97-AF65-F5344CB8AC3E}">
        <p14:creationId xmlns:p14="http://schemas.microsoft.com/office/powerpoint/2010/main" val="341633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9C6519BA-FA2B-4579-82C9-A10FDC9B5876}" type="slidenum">
              <a:rPr lang="es-MX" smtClean="0"/>
              <a:t>2</a:t>
            </a:fld>
            <a:endParaRPr lang="es-MX"/>
          </a:p>
        </p:txBody>
      </p:sp>
    </p:spTree>
    <p:extLst>
      <p:ext uri="{BB962C8B-B14F-4D97-AF65-F5344CB8AC3E}">
        <p14:creationId xmlns:p14="http://schemas.microsoft.com/office/powerpoint/2010/main" val="1935308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636B85"/>
                </a:solidFill>
                <a:latin typeface="Josefin Sans" pitchFamily="2" charset="0"/>
                <a:cs typeface="Josefin Sans" pitchFamily="2" charset="0"/>
              </a:defRPr>
            </a:lvl1pPr>
          </a:lstStyle>
          <a:p>
            <a:endParaRPr dirty="0"/>
          </a:p>
        </p:txBody>
      </p:sp>
      <p:sp>
        <p:nvSpPr>
          <p:cNvPr id="3" name="Holder 3"/>
          <p:cNvSpPr>
            <a:spLocks noGrp="1"/>
          </p:cNvSpPr>
          <p:nvPr>
            <p:ph type="body" idx="1"/>
          </p:nvPr>
        </p:nvSpPr>
        <p:spPr>
          <a:xfrm>
            <a:off x="401116" y="1625040"/>
            <a:ext cx="8341766" cy="446276"/>
          </a:xfrm>
        </p:spPr>
        <p:txBody>
          <a:bodyPr lIns="0" tIns="0" rIns="0" bIns="0"/>
          <a:lstStyle>
            <a:lvl1pPr>
              <a:defRPr sz="2900" b="0" i="0">
                <a:solidFill>
                  <a:schemeClr val="tx1"/>
                </a:solidFill>
                <a:latin typeface="Josefin Sans" pitchFamily="2" charset="0"/>
                <a:cs typeface="Josefin Sans" pitchFamily="2" charset="0"/>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636B85"/>
                </a:solidFill>
                <a:latin typeface="Tw Cen MT"/>
                <a:cs typeface="Tw Cen MT"/>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636B85"/>
                </a:solidFill>
                <a:latin typeface="Tw Cen MT"/>
                <a:cs typeface="Tw Cen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10/26/2019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1280160"/>
            <a:ext cx="533400" cy="228600"/>
          </a:xfrm>
          <a:custGeom>
            <a:avLst/>
            <a:gdLst/>
            <a:ahLst/>
            <a:cxnLst/>
            <a:rect l="l" t="t" r="r" b="b"/>
            <a:pathLst>
              <a:path w="533400" h="228600">
                <a:moveTo>
                  <a:pt x="0" y="228600"/>
                </a:moveTo>
                <a:lnTo>
                  <a:pt x="533400" y="228600"/>
                </a:lnTo>
                <a:lnTo>
                  <a:pt x="533400" y="0"/>
                </a:lnTo>
                <a:lnTo>
                  <a:pt x="0" y="0"/>
                </a:lnTo>
                <a:lnTo>
                  <a:pt x="0" y="228600"/>
                </a:lnTo>
                <a:close/>
              </a:path>
            </a:pathLst>
          </a:custGeom>
          <a:solidFill>
            <a:srgbClr val="CCB400"/>
          </a:solidFill>
        </p:spPr>
        <p:txBody>
          <a:bodyPr wrap="square" lIns="0" tIns="0" rIns="0" bIns="0" rtlCol="0"/>
          <a:lstStyle/>
          <a:p>
            <a:endParaRPr/>
          </a:p>
        </p:txBody>
      </p:sp>
      <p:sp>
        <p:nvSpPr>
          <p:cNvPr id="17" name="bk object 17"/>
          <p:cNvSpPr/>
          <p:nvPr/>
        </p:nvSpPr>
        <p:spPr>
          <a:xfrm>
            <a:off x="590550" y="1280160"/>
            <a:ext cx="8553450" cy="228600"/>
          </a:xfrm>
          <a:custGeom>
            <a:avLst/>
            <a:gdLst/>
            <a:ahLst/>
            <a:cxnLst/>
            <a:rect l="l" t="t" r="r" b="b"/>
            <a:pathLst>
              <a:path w="8553450" h="228600">
                <a:moveTo>
                  <a:pt x="0" y="228600"/>
                </a:moveTo>
                <a:lnTo>
                  <a:pt x="8553450" y="228600"/>
                </a:lnTo>
                <a:lnTo>
                  <a:pt x="8553450" y="0"/>
                </a:lnTo>
                <a:lnTo>
                  <a:pt x="0" y="0"/>
                </a:lnTo>
                <a:lnTo>
                  <a:pt x="0" y="228600"/>
                </a:lnTo>
                <a:close/>
              </a:path>
            </a:pathLst>
          </a:custGeom>
          <a:solidFill>
            <a:srgbClr val="D16248"/>
          </a:solidFill>
        </p:spPr>
        <p:txBody>
          <a:bodyPr wrap="square" lIns="0" tIns="0" rIns="0" bIns="0" rtlCol="0"/>
          <a:lstStyle/>
          <a:p>
            <a:endParaRPr/>
          </a:p>
        </p:txBody>
      </p:sp>
      <p:sp>
        <p:nvSpPr>
          <p:cNvPr id="2" name="Holder 2"/>
          <p:cNvSpPr>
            <a:spLocks noGrp="1"/>
          </p:cNvSpPr>
          <p:nvPr>
            <p:ph type="title"/>
          </p:nvPr>
        </p:nvSpPr>
        <p:spPr>
          <a:xfrm>
            <a:off x="1475612" y="343865"/>
            <a:ext cx="6192774" cy="697230"/>
          </a:xfrm>
          <a:prstGeom prst="rect">
            <a:avLst/>
          </a:prstGeom>
        </p:spPr>
        <p:txBody>
          <a:bodyPr wrap="square" lIns="0" tIns="0" rIns="0" bIns="0">
            <a:spAutoFit/>
          </a:bodyPr>
          <a:lstStyle>
            <a:lvl1pPr>
              <a:defRPr sz="4400" b="0" i="0">
                <a:solidFill>
                  <a:srgbClr val="636B85"/>
                </a:solidFill>
                <a:latin typeface="Tw Cen MT"/>
                <a:cs typeface="Tw Cen MT"/>
              </a:defRPr>
            </a:lvl1pPr>
          </a:lstStyle>
          <a:p>
            <a:endParaRPr/>
          </a:p>
        </p:txBody>
      </p:sp>
      <p:sp>
        <p:nvSpPr>
          <p:cNvPr id="3" name="Holder 3"/>
          <p:cNvSpPr>
            <a:spLocks noGrp="1"/>
          </p:cNvSpPr>
          <p:nvPr>
            <p:ph type="body" idx="1"/>
          </p:nvPr>
        </p:nvSpPr>
        <p:spPr>
          <a:xfrm>
            <a:off x="401116" y="1625040"/>
            <a:ext cx="8341766" cy="4714240"/>
          </a:xfrm>
          <a:prstGeom prst="rect">
            <a:avLst/>
          </a:prstGeom>
        </p:spPr>
        <p:txBody>
          <a:bodyPr wrap="square" lIns="0" tIns="0" rIns="0" bIns="0">
            <a:spAutoFit/>
          </a:bodyPr>
          <a:lstStyle>
            <a:lvl1pPr>
              <a:defRPr sz="2900" b="0" i="0">
                <a:solidFill>
                  <a:schemeClr val="tx1"/>
                </a:solidFill>
                <a:latin typeface="Tw Cen MT"/>
                <a:cs typeface="Tw Cen MT"/>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10/26/2019</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image" Target="../media/image10.tif"/><Relationship Id="rId1" Type="http://schemas.openxmlformats.org/officeDocument/2006/relationships/slideLayout" Target="../slideLayouts/slideLayout2.xml"/><Relationship Id="rId4" Type="http://schemas.openxmlformats.org/officeDocument/2006/relationships/image" Target="../media/image12.tif"/></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bject 2"/>
          <p:cNvSpPr/>
          <p:nvPr/>
        </p:nvSpPr>
        <p:spPr>
          <a:xfrm>
            <a:off x="0" y="-1645"/>
            <a:ext cx="9144000" cy="5971540"/>
          </a:xfrm>
          <a:custGeom>
            <a:avLst/>
            <a:gdLst/>
            <a:ahLst/>
            <a:cxnLst/>
            <a:rect l="l" t="t" r="r" b="b"/>
            <a:pathLst>
              <a:path w="9144000" h="5971540">
                <a:moveTo>
                  <a:pt x="0" y="5971032"/>
                </a:moveTo>
                <a:lnTo>
                  <a:pt x="9144000" y="5971032"/>
                </a:lnTo>
                <a:lnTo>
                  <a:pt x="9144000" y="0"/>
                </a:lnTo>
                <a:lnTo>
                  <a:pt x="0" y="0"/>
                </a:lnTo>
                <a:lnTo>
                  <a:pt x="0" y="5971032"/>
                </a:lnTo>
                <a:close/>
              </a:path>
            </a:pathLst>
          </a:custGeom>
          <a:solidFill>
            <a:srgbClr val="636B85"/>
          </a:solidFill>
        </p:spPr>
        <p:txBody>
          <a:bodyPr wrap="square" lIns="0" tIns="0" rIns="0" bIns="0" rtlCol="0"/>
          <a:lstStyle/>
          <a:p>
            <a:endParaRPr dirty="0">
              <a:latin typeface="Josefin Sans" pitchFamily="2" charset="0"/>
            </a:endParaRPr>
          </a:p>
        </p:txBody>
      </p:sp>
      <p:sp>
        <p:nvSpPr>
          <p:cNvPr id="3" name="object 3"/>
          <p:cNvSpPr/>
          <p:nvPr/>
        </p:nvSpPr>
        <p:spPr>
          <a:xfrm>
            <a:off x="0" y="5971032"/>
            <a:ext cx="9144000" cy="887094"/>
          </a:xfrm>
          <a:custGeom>
            <a:avLst/>
            <a:gdLst/>
            <a:ahLst/>
            <a:cxnLst/>
            <a:rect l="l" t="t" r="r" b="b"/>
            <a:pathLst>
              <a:path w="9144000" h="887095">
                <a:moveTo>
                  <a:pt x="0" y="886968"/>
                </a:moveTo>
                <a:lnTo>
                  <a:pt x="9144000" y="886968"/>
                </a:lnTo>
                <a:lnTo>
                  <a:pt x="9144000" y="0"/>
                </a:lnTo>
                <a:lnTo>
                  <a:pt x="0" y="0"/>
                </a:lnTo>
                <a:lnTo>
                  <a:pt x="0" y="886968"/>
                </a:lnTo>
                <a:close/>
              </a:path>
            </a:pathLst>
          </a:custGeom>
          <a:solidFill>
            <a:srgbClr val="FFFFFF"/>
          </a:solidFill>
        </p:spPr>
        <p:txBody>
          <a:bodyPr wrap="square" lIns="0" tIns="0" rIns="0" bIns="0" rtlCol="0"/>
          <a:lstStyle/>
          <a:p>
            <a:endParaRPr dirty="0">
              <a:latin typeface="Josefin Sans" pitchFamily="2" charset="0"/>
            </a:endParaRPr>
          </a:p>
        </p:txBody>
      </p:sp>
      <p:sp>
        <p:nvSpPr>
          <p:cNvPr id="4" name="object 4"/>
          <p:cNvSpPr/>
          <p:nvPr/>
        </p:nvSpPr>
        <p:spPr>
          <a:xfrm>
            <a:off x="0" y="6064898"/>
            <a:ext cx="2240280" cy="693025"/>
          </a:xfrm>
          <a:custGeom>
            <a:avLst/>
            <a:gdLst/>
            <a:ahLst/>
            <a:cxnLst/>
            <a:rect l="l" t="t" r="r" b="b"/>
            <a:pathLst>
              <a:path w="2240280" h="713740">
                <a:moveTo>
                  <a:pt x="0" y="713232"/>
                </a:moveTo>
                <a:lnTo>
                  <a:pt x="2240280" y="713232"/>
                </a:lnTo>
                <a:lnTo>
                  <a:pt x="2240280" y="0"/>
                </a:lnTo>
                <a:lnTo>
                  <a:pt x="0" y="0"/>
                </a:lnTo>
                <a:lnTo>
                  <a:pt x="0" y="713232"/>
                </a:lnTo>
                <a:close/>
              </a:path>
            </a:pathLst>
          </a:custGeom>
          <a:solidFill>
            <a:srgbClr val="CCB400"/>
          </a:solidFill>
        </p:spPr>
        <p:txBody>
          <a:bodyPr wrap="square" lIns="0" tIns="0" rIns="0" bIns="0" rtlCol="0"/>
          <a:lstStyle/>
          <a:p>
            <a:pPr algn="ctr">
              <a:lnSpc>
                <a:spcPct val="150000"/>
              </a:lnSpc>
            </a:pPr>
            <a:r>
              <a:rPr lang="es-MX" sz="2400" dirty="0" err="1" smtClean="0">
                <a:solidFill>
                  <a:prstClr val="black"/>
                </a:solidFill>
                <a:latin typeface="Josefin Sans" pitchFamily="2" charset="0"/>
              </a:rPr>
              <a:t>October</a:t>
            </a:r>
            <a:r>
              <a:rPr lang="es-MX" sz="2400" dirty="0" smtClean="0">
                <a:solidFill>
                  <a:prstClr val="black"/>
                </a:solidFill>
                <a:latin typeface="Josefin Sans" pitchFamily="2" charset="0"/>
              </a:rPr>
              <a:t>, 2019</a:t>
            </a:r>
            <a:endParaRPr sz="1400" dirty="0">
              <a:latin typeface="Josefin Sans" pitchFamily="2" charset="0"/>
            </a:endParaRPr>
          </a:p>
        </p:txBody>
      </p:sp>
      <p:sp>
        <p:nvSpPr>
          <p:cNvPr id="5" name="object 5"/>
          <p:cNvSpPr/>
          <p:nvPr/>
        </p:nvSpPr>
        <p:spPr>
          <a:xfrm>
            <a:off x="2359151" y="6053328"/>
            <a:ext cx="6784975" cy="704595"/>
          </a:xfrm>
          <a:custGeom>
            <a:avLst/>
            <a:gdLst/>
            <a:ahLst/>
            <a:cxnLst/>
            <a:rect l="l" t="t" r="r" b="b"/>
            <a:pathLst>
              <a:path w="6784975" h="713740">
                <a:moveTo>
                  <a:pt x="0" y="713231"/>
                </a:moveTo>
                <a:lnTo>
                  <a:pt x="6784848" y="713231"/>
                </a:lnTo>
                <a:lnTo>
                  <a:pt x="6784848" y="0"/>
                </a:lnTo>
                <a:lnTo>
                  <a:pt x="0" y="0"/>
                </a:lnTo>
                <a:lnTo>
                  <a:pt x="0" y="713231"/>
                </a:lnTo>
                <a:close/>
              </a:path>
            </a:pathLst>
          </a:custGeom>
          <a:solidFill>
            <a:srgbClr val="D16248"/>
          </a:solidFill>
        </p:spPr>
        <p:txBody>
          <a:bodyPr wrap="square" lIns="0" tIns="0" rIns="0" bIns="0" rtlCol="0"/>
          <a:lstStyle/>
          <a:p>
            <a:pPr algn="ctr">
              <a:lnSpc>
                <a:spcPct val="150000"/>
              </a:lnSpc>
            </a:pPr>
            <a:r>
              <a:rPr lang="es-MX" sz="3000" dirty="0" err="1" smtClean="0">
                <a:latin typeface="Josefin Sans" pitchFamily="2" charset="0"/>
              </a:rPr>
              <a:t>Eng</a:t>
            </a:r>
            <a:r>
              <a:rPr lang="es-MX" sz="3000" dirty="0" smtClean="0">
                <a:latin typeface="Josefin Sans" pitchFamily="2" charset="0"/>
              </a:rPr>
              <a:t>. Zagal Solano José Enrique</a:t>
            </a:r>
            <a:endParaRPr lang="es-MX" sz="3000" dirty="0">
              <a:latin typeface="Josefin Sans" pitchFamily="2" charset="0"/>
            </a:endParaRPr>
          </a:p>
        </p:txBody>
      </p:sp>
      <p:sp>
        <p:nvSpPr>
          <p:cNvPr id="6" name="object 6"/>
          <p:cNvSpPr txBox="1">
            <a:spLocks noGrp="1"/>
          </p:cNvSpPr>
          <p:nvPr>
            <p:ph type="title"/>
          </p:nvPr>
        </p:nvSpPr>
        <p:spPr>
          <a:xfrm>
            <a:off x="744537" y="252657"/>
            <a:ext cx="6248400" cy="1017586"/>
          </a:xfrm>
          <a:prstGeom prst="rect">
            <a:avLst/>
          </a:prstGeom>
        </p:spPr>
        <p:txBody>
          <a:bodyPr vert="horz" wrap="square" lIns="0" tIns="118745" rIns="0" bIns="0" rtlCol="0">
            <a:spAutoFit/>
          </a:bodyPr>
          <a:lstStyle/>
          <a:p>
            <a:pPr marL="824865" marR="5080" indent="-812800" algn="ctr">
              <a:lnSpc>
                <a:spcPts val="3460"/>
              </a:lnSpc>
              <a:spcBef>
                <a:spcPts val="935"/>
              </a:spcBef>
            </a:pPr>
            <a:r>
              <a:rPr lang="en-US" sz="3600" spc="-10" dirty="0" smtClean="0">
                <a:solidFill>
                  <a:schemeClr val="bg1"/>
                </a:solidFill>
              </a:rPr>
              <a:t>Polytechnic </a:t>
            </a:r>
            <a:r>
              <a:rPr lang="en-US" sz="3600" spc="-10" dirty="0">
                <a:solidFill>
                  <a:schemeClr val="bg1"/>
                </a:solidFill>
              </a:rPr>
              <a:t>University of the State of </a:t>
            </a:r>
            <a:r>
              <a:rPr lang="en-US" sz="3600" spc="-10" dirty="0" smtClean="0">
                <a:solidFill>
                  <a:schemeClr val="bg1"/>
                </a:solidFill>
              </a:rPr>
              <a:t>Morelos</a:t>
            </a:r>
            <a:endParaRPr sz="3600" dirty="0">
              <a:solidFill>
                <a:schemeClr val="bg1"/>
              </a:solidFill>
              <a:latin typeface="Josefin Sans" pitchFamily="2" charset="0"/>
            </a:endParaRPr>
          </a:p>
        </p:txBody>
      </p:sp>
      <p:sp>
        <p:nvSpPr>
          <p:cNvPr id="7" name="object 7"/>
          <p:cNvSpPr txBox="1"/>
          <p:nvPr/>
        </p:nvSpPr>
        <p:spPr>
          <a:xfrm>
            <a:off x="8360791" y="289051"/>
            <a:ext cx="120650" cy="228268"/>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C5D1D6"/>
                </a:solidFill>
                <a:latin typeface="Josefin Sans" pitchFamily="2" charset="0"/>
                <a:cs typeface="Tw Cen MT"/>
              </a:rPr>
              <a:t>1</a:t>
            </a:r>
            <a:endParaRPr sz="1400" dirty="0">
              <a:latin typeface="Josefin Sans" pitchFamily="2" charset="0"/>
              <a:cs typeface="Tw Cen MT"/>
            </a:endParaRPr>
          </a:p>
        </p:txBody>
      </p:sp>
      <p:sp>
        <p:nvSpPr>
          <p:cNvPr id="8" name="object 8"/>
          <p:cNvSpPr txBox="1"/>
          <p:nvPr/>
        </p:nvSpPr>
        <p:spPr>
          <a:xfrm>
            <a:off x="381000" y="6179921"/>
            <a:ext cx="1034643" cy="474489"/>
          </a:xfrm>
          <a:prstGeom prst="rect">
            <a:avLst/>
          </a:prstGeom>
        </p:spPr>
        <p:txBody>
          <a:bodyPr vert="horz" wrap="square" lIns="0" tIns="12700" rIns="0" bIns="0" rtlCol="0">
            <a:spAutoFit/>
          </a:bodyPr>
          <a:lstStyle/>
          <a:p>
            <a:pPr marL="12700">
              <a:lnSpc>
                <a:spcPct val="100000"/>
              </a:lnSpc>
              <a:spcBef>
                <a:spcPts val="100"/>
              </a:spcBef>
            </a:pPr>
            <a:endParaRPr sz="3000" dirty="0">
              <a:latin typeface="Josefin Sans" pitchFamily="2" charset="0"/>
              <a:cs typeface="Tw Cen MT"/>
            </a:endParaRPr>
          </a:p>
        </p:txBody>
      </p:sp>
      <p:sp>
        <p:nvSpPr>
          <p:cNvPr id="13" name="object 13"/>
          <p:cNvSpPr/>
          <p:nvPr/>
        </p:nvSpPr>
        <p:spPr>
          <a:xfrm>
            <a:off x="7543800" y="152400"/>
            <a:ext cx="1371600" cy="1242978"/>
          </a:xfrm>
          <a:prstGeom prst="rect">
            <a:avLst/>
          </a:prstGeom>
          <a:blipFill>
            <a:blip r:embed="rId2" cstate="print"/>
            <a:stretch>
              <a:fillRect/>
            </a:stretch>
          </a:blipFill>
        </p:spPr>
        <p:txBody>
          <a:bodyPr wrap="square" lIns="0" tIns="0" rIns="0" bIns="0" rtlCol="0"/>
          <a:lstStyle/>
          <a:p>
            <a:endParaRPr dirty="0">
              <a:latin typeface="Josefin Sans" pitchFamily="2" charset="0"/>
            </a:endParaRPr>
          </a:p>
        </p:txBody>
      </p:sp>
      <p:sp>
        <p:nvSpPr>
          <p:cNvPr id="15" name="14 Rectángulo"/>
          <p:cNvSpPr/>
          <p:nvPr/>
        </p:nvSpPr>
        <p:spPr>
          <a:xfrm>
            <a:off x="609600" y="1568807"/>
            <a:ext cx="7871841" cy="1938992"/>
          </a:xfrm>
          <a:prstGeom prst="rect">
            <a:avLst/>
          </a:prstGeom>
        </p:spPr>
        <p:txBody>
          <a:bodyPr wrap="square">
            <a:spAutoFit/>
          </a:bodyPr>
          <a:lstStyle/>
          <a:p>
            <a:pPr algn="ctr"/>
            <a:r>
              <a:rPr lang="en-US" sz="4000" b="1" dirty="0" smtClean="0">
                <a:solidFill>
                  <a:schemeClr val="bg1"/>
                </a:solidFill>
                <a:latin typeface="Josefin Sans" pitchFamily="2" charset="0"/>
              </a:rPr>
              <a:t>Application of Data Mining Techniques and Algorithms for </a:t>
            </a:r>
            <a:r>
              <a:rPr lang="en-US" sz="4000" b="1" dirty="0">
                <a:solidFill>
                  <a:schemeClr val="bg1"/>
                </a:solidFill>
                <a:latin typeface="Josefin Sans" pitchFamily="2" charset="0"/>
              </a:rPr>
              <a:t>t</a:t>
            </a:r>
            <a:r>
              <a:rPr lang="en-US" sz="4000" b="1" dirty="0" smtClean="0">
                <a:solidFill>
                  <a:schemeClr val="bg1"/>
                </a:solidFill>
                <a:latin typeface="Josefin Sans" pitchFamily="2" charset="0"/>
              </a:rPr>
              <a:t>he Detection of Breast Cancer</a:t>
            </a:r>
            <a:endParaRPr lang="en-US" sz="4000" b="1" dirty="0">
              <a:solidFill>
                <a:schemeClr val="bg1"/>
              </a:solidFill>
              <a:latin typeface="Josefin Sans" pitchFamily="2" charset="0"/>
            </a:endParaRPr>
          </a:p>
        </p:txBody>
      </p:sp>
      <p:pic>
        <p:nvPicPr>
          <p:cNvPr id="2050" name="Picture 2" descr="Resultado de imagen para Data Mining png"/>
          <p:cNvPicPr>
            <a:picLocks noChangeAspect="1" noChangeArrowheads="1"/>
          </p:cNvPicPr>
          <p:nvPr/>
        </p:nvPicPr>
        <p:blipFill>
          <a:blip r:embed="rId3"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940" y="3866911"/>
            <a:ext cx="2387855" cy="2076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Data Mining 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856675"/>
            <a:ext cx="20574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n para Breast Cancer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28877">
            <a:off x="6442442" y="3820255"/>
            <a:ext cx="2313970" cy="23139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err="1"/>
              <a:t>Decision</a:t>
            </a:r>
            <a:r>
              <a:rPr lang="es-MX" dirty="0"/>
              <a:t> Tree</a:t>
            </a:r>
          </a:p>
        </p:txBody>
      </p:sp>
      <p:sp>
        <p:nvSpPr>
          <p:cNvPr id="3" name="Marcador de texto 2"/>
          <p:cNvSpPr>
            <a:spLocks noGrp="1"/>
          </p:cNvSpPr>
          <p:nvPr>
            <p:ph type="body" idx="1"/>
          </p:nvPr>
        </p:nvSpPr>
        <p:spPr>
          <a:xfrm>
            <a:off x="401116" y="1625040"/>
            <a:ext cx="8341766" cy="2077492"/>
          </a:xfrm>
        </p:spPr>
        <p:txBody>
          <a:bodyPr/>
          <a:lstStyle/>
          <a:p>
            <a:pPr algn="just"/>
            <a:r>
              <a:rPr lang="en-US" sz="2700" dirty="0"/>
              <a:t>It is a type of supervised learning algorithm (with a predefined target variable) that is used in classification problems and it works for input and output variables both categorical and continuous. They learn and train from given examples and predict for unseen </a:t>
            </a:r>
            <a:r>
              <a:rPr lang="en-US" sz="2700" dirty="0" smtClean="0"/>
              <a:t>circumstances.</a:t>
            </a:r>
            <a:endParaRPr lang="es-MX" sz="2700" dirty="0"/>
          </a:p>
        </p:txBody>
      </p:sp>
      <p:grpSp>
        <p:nvGrpSpPr>
          <p:cNvPr id="4" name="Imagen"/>
          <p:cNvGrpSpPr/>
          <p:nvPr/>
        </p:nvGrpSpPr>
        <p:grpSpPr>
          <a:xfrm>
            <a:off x="2286000" y="3826518"/>
            <a:ext cx="4905258" cy="3031482"/>
            <a:chOff x="0" y="0"/>
            <a:chExt cx="5154512" cy="3243562"/>
          </a:xfrm>
        </p:grpSpPr>
        <p:pic>
          <p:nvPicPr>
            <p:cNvPr id="5" name="Imagen" descr="Imagen"/>
            <p:cNvPicPr>
              <a:picLocks noChangeAspect="1"/>
            </p:cNvPicPr>
            <p:nvPr/>
          </p:nvPicPr>
          <p:blipFill>
            <a:blip r:embed="rId2">
              <a:extLst/>
            </a:blip>
            <a:stretch>
              <a:fillRect/>
            </a:stretch>
          </p:blipFill>
          <p:spPr>
            <a:xfrm>
              <a:off x="127000" y="88900"/>
              <a:ext cx="4900513" cy="2913363"/>
            </a:xfrm>
            <a:prstGeom prst="rect">
              <a:avLst/>
            </a:prstGeom>
            <a:ln>
              <a:noFill/>
            </a:ln>
            <a:effectLst/>
          </p:spPr>
        </p:pic>
        <p:pic>
          <p:nvPicPr>
            <p:cNvPr id="6" name="Imagen" descr="Imagen"/>
            <p:cNvPicPr>
              <a:picLocks/>
            </p:cNvPicPr>
            <p:nvPr/>
          </p:nvPicPr>
          <p:blipFill>
            <a:blip r:embed="rId3">
              <a:extLst/>
            </a:blip>
            <a:stretch>
              <a:fillRect/>
            </a:stretch>
          </p:blipFill>
          <p:spPr>
            <a:xfrm>
              <a:off x="0" y="0"/>
              <a:ext cx="5154513" cy="3243563"/>
            </a:xfrm>
            <a:prstGeom prst="rect">
              <a:avLst/>
            </a:prstGeom>
            <a:effectLst/>
          </p:spPr>
        </p:pic>
      </p:grpSp>
    </p:spTree>
    <p:extLst>
      <p:ext uri="{BB962C8B-B14F-4D97-AF65-F5344CB8AC3E}">
        <p14:creationId xmlns:p14="http://schemas.microsoft.com/office/powerpoint/2010/main" val="24681030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Naive Bayes </a:t>
            </a:r>
            <a:r>
              <a:rPr lang="es-MX" dirty="0" err="1"/>
              <a:t>Classifier</a:t>
            </a:r>
            <a:endParaRPr lang="es-MX" dirty="0"/>
          </a:p>
        </p:txBody>
      </p:sp>
      <p:sp>
        <p:nvSpPr>
          <p:cNvPr id="3" name="Marcador de texto 2"/>
          <p:cNvSpPr>
            <a:spLocks noGrp="1"/>
          </p:cNvSpPr>
          <p:nvPr>
            <p:ph type="body" idx="1"/>
          </p:nvPr>
        </p:nvSpPr>
        <p:spPr>
          <a:xfrm>
            <a:off x="401116" y="1926610"/>
            <a:ext cx="4399484" cy="4154984"/>
          </a:xfrm>
        </p:spPr>
        <p:txBody>
          <a:bodyPr/>
          <a:lstStyle/>
          <a:p>
            <a:pPr algn="just"/>
            <a:r>
              <a:rPr lang="en-US" sz="2700" dirty="0"/>
              <a:t>Algorithm based on probabilities conditioned with known data. Its operation is based on calculating probabilities of known data and according to the results and a formula, it can calculate the probability that the entry is of one kind or another. It is based on </a:t>
            </a:r>
            <a:r>
              <a:rPr lang="en-US" sz="2700" dirty="0" smtClean="0"/>
              <a:t>Bayes </a:t>
            </a:r>
            <a:r>
              <a:rPr lang="en-US" sz="2700" dirty="0"/>
              <a:t>Theorem or conditional probability theorem. </a:t>
            </a:r>
            <a:endParaRPr lang="es-MX" sz="2700" dirty="0"/>
          </a:p>
        </p:txBody>
      </p:sp>
      <p:pic>
        <p:nvPicPr>
          <p:cNvPr id="4" name="Imagen" descr="Imagen"/>
          <p:cNvPicPr>
            <a:picLocks/>
          </p:cNvPicPr>
          <p:nvPr/>
        </p:nvPicPr>
        <p:blipFill>
          <a:blip r:embed="rId2">
            <a:extLst/>
          </a:blip>
          <a:stretch>
            <a:fillRect/>
          </a:stretch>
        </p:blipFill>
        <p:spPr>
          <a:xfrm>
            <a:off x="5087203" y="1752600"/>
            <a:ext cx="4038600" cy="3149773"/>
          </a:xfrm>
          <a:prstGeom prst="rect">
            <a:avLst/>
          </a:prstGeom>
        </p:spPr>
      </p:pic>
      <p:pic>
        <p:nvPicPr>
          <p:cNvPr id="5" name="Imagen" descr="Imagen"/>
          <p:cNvPicPr>
            <a:picLocks/>
          </p:cNvPicPr>
          <p:nvPr/>
        </p:nvPicPr>
        <p:blipFill>
          <a:blip r:embed="rId3">
            <a:extLst/>
          </a:blip>
          <a:stretch>
            <a:fillRect/>
          </a:stretch>
        </p:blipFill>
        <p:spPr>
          <a:xfrm>
            <a:off x="5658703" y="4936492"/>
            <a:ext cx="2895600" cy="1564160"/>
          </a:xfrm>
          <a:prstGeom prst="rect">
            <a:avLst/>
          </a:prstGeom>
        </p:spPr>
      </p:pic>
    </p:spTree>
    <p:extLst>
      <p:ext uri="{BB962C8B-B14F-4D97-AF65-F5344CB8AC3E}">
        <p14:creationId xmlns:p14="http://schemas.microsoft.com/office/powerpoint/2010/main" val="3947856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Analysis </a:t>
            </a:r>
            <a:r>
              <a:rPr lang="es-MX" dirty="0"/>
              <a:t>of </a:t>
            </a:r>
            <a:r>
              <a:rPr lang="es-MX" dirty="0" err="1"/>
              <a:t>results</a:t>
            </a:r>
            <a:endParaRPr lang="es-MX" dirty="0"/>
          </a:p>
        </p:txBody>
      </p:sp>
      <p:sp>
        <p:nvSpPr>
          <p:cNvPr id="3" name="Marcador de texto 2"/>
          <p:cNvSpPr>
            <a:spLocks noGrp="1"/>
          </p:cNvSpPr>
          <p:nvPr>
            <p:ph type="body" idx="1"/>
          </p:nvPr>
        </p:nvSpPr>
        <p:spPr>
          <a:xfrm>
            <a:off x="401116" y="1625040"/>
            <a:ext cx="3866084" cy="4062651"/>
          </a:xfrm>
        </p:spPr>
        <p:txBody>
          <a:bodyPr/>
          <a:lstStyle/>
          <a:p>
            <a:pPr marL="342900" indent="-342900" algn="just">
              <a:buFont typeface="Wingdings" panose="05000000000000000000" pitchFamily="2" charset="2"/>
              <a:buChar char="q"/>
            </a:pPr>
            <a:r>
              <a:rPr lang="en-US" sz="2400" dirty="0" smtClean="0"/>
              <a:t>201 </a:t>
            </a:r>
            <a:r>
              <a:rPr lang="en-US" sz="2400" dirty="0"/>
              <a:t>instances of the class: no </a:t>
            </a:r>
            <a:r>
              <a:rPr lang="en-US" sz="2400" dirty="0" smtClean="0"/>
              <a:t>recurrence</a:t>
            </a:r>
          </a:p>
          <a:p>
            <a:pPr marL="342900" indent="-342900" algn="just">
              <a:buFont typeface="Wingdings" panose="05000000000000000000" pitchFamily="2" charset="2"/>
              <a:buChar char="q"/>
            </a:pPr>
            <a:endParaRPr lang="en-US" sz="2400" dirty="0"/>
          </a:p>
          <a:p>
            <a:pPr marL="342900" indent="-342900" algn="just">
              <a:buFont typeface="Wingdings" panose="05000000000000000000" pitchFamily="2" charset="2"/>
              <a:buChar char="q"/>
            </a:pPr>
            <a:r>
              <a:rPr lang="en-US" sz="2400" dirty="0" smtClean="0"/>
              <a:t>85 </a:t>
            </a:r>
            <a:r>
              <a:rPr lang="en-US" sz="2400" dirty="0"/>
              <a:t>instances of the class: recurrence, </a:t>
            </a:r>
            <a:endParaRPr lang="en-US" sz="2400" dirty="0" smtClean="0"/>
          </a:p>
          <a:p>
            <a:pPr marL="342900" indent="-342900" algn="just">
              <a:buFont typeface="Wingdings" panose="05000000000000000000" pitchFamily="2" charset="2"/>
              <a:buChar char="q"/>
            </a:pPr>
            <a:endParaRPr lang="en-US" sz="2400" dirty="0"/>
          </a:p>
          <a:p>
            <a:pPr marL="342900" indent="-342900" algn="just">
              <a:buFont typeface="Wingdings" panose="05000000000000000000" pitchFamily="2" charset="2"/>
              <a:buChar char="q"/>
            </a:pPr>
            <a:r>
              <a:rPr lang="en-US" sz="2400" dirty="0" smtClean="0"/>
              <a:t>Mentioning </a:t>
            </a:r>
            <a:r>
              <a:rPr lang="en-US" sz="2400" dirty="0"/>
              <a:t>a range of precision of </a:t>
            </a:r>
            <a:r>
              <a:rPr lang="en-US" sz="2400" dirty="0" smtClean="0"/>
              <a:t>four </a:t>
            </a:r>
            <a:r>
              <a:rPr lang="en-US" sz="2400" dirty="0"/>
              <a:t>systems tested with a result of 68% -73.5%. </a:t>
            </a:r>
            <a:endParaRPr lang="en-US" sz="2400" dirty="0" smtClean="0"/>
          </a:p>
          <a:p>
            <a:pPr marL="342900" indent="-342900" algn="just">
              <a:buFont typeface="Wingdings" panose="05000000000000000000" pitchFamily="2" charset="2"/>
              <a:buChar char="q"/>
            </a:pPr>
            <a:endParaRPr lang="en-US" sz="2400" dirty="0"/>
          </a:p>
          <a:p>
            <a:pPr marL="342900" indent="-342900" algn="just">
              <a:buFont typeface="Wingdings" panose="05000000000000000000" pitchFamily="2" charset="2"/>
              <a:buChar char="q"/>
            </a:pPr>
            <a:r>
              <a:rPr lang="es-MX" sz="2400" dirty="0"/>
              <a:t> </a:t>
            </a:r>
            <a:r>
              <a:rPr lang="es-MX" sz="2400" dirty="0" err="1"/>
              <a:t>Number</a:t>
            </a:r>
            <a:r>
              <a:rPr lang="es-MX" sz="2400" dirty="0"/>
              <a:t> of </a:t>
            </a:r>
            <a:r>
              <a:rPr lang="es-MX" sz="2400" dirty="0" err="1"/>
              <a:t>Instances</a:t>
            </a:r>
            <a:r>
              <a:rPr lang="es-MX" sz="2400" dirty="0"/>
              <a:t>: 286</a:t>
            </a:r>
          </a:p>
        </p:txBody>
      </p:sp>
      <p:pic>
        <p:nvPicPr>
          <p:cNvPr id="4" name="Imagen 3"/>
          <p:cNvPicPr>
            <a:picLocks noChangeAspect="1"/>
          </p:cNvPicPr>
          <p:nvPr/>
        </p:nvPicPr>
        <p:blipFill>
          <a:blip r:embed="rId2"/>
          <a:stretch>
            <a:fillRect/>
          </a:stretch>
        </p:blipFill>
        <p:spPr>
          <a:xfrm>
            <a:off x="4953000" y="1625040"/>
            <a:ext cx="3780035" cy="4318560"/>
          </a:xfrm>
          <a:prstGeom prst="rect">
            <a:avLst/>
          </a:prstGeom>
        </p:spPr>
      </p:pic>
    </p:spTree>
    <p:extLst>
      <p:ext uri="{BB962C8B-B14F-4D97-AF65-F5344CB8AC3E}">
        <p14:creationId xmlns:p14="http://schemas.microsoft.com/office/powerpoint/2010/main" val="3684660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smtClean="0"/>
              <a:t>K-NN: </a:t>
            </a:r>
            <a:r>
              <a:rPr lang="es-MX" dirty="0" err="1" smtClean="0"/>
              <a:t>Obtained</a:t>
            </a:r>
            <a:r>
              <a:rPr lang="es-MX" dirty="0" smtClean="0"/>
              <a:t> </a:t>
            </a:r>
            <a:r>
              <a:rPr lang="es-MX" dirty="0" err="1"/>
              <a:t>results</a:t>
            </a:r>
            <a:endParaRPr lang="es-MX" dirty="0"/>
          </a:p>
        </p:txBody>
      </p:sp>
      <p:pic>
        <p:nvPicPr>
          <p:cNvPr id="7" name="Imagen 6"/>
          <p:cNvPicPr/>
          <p:nvPr/>
        </p:nvPicPr>
        <p:blipFill rotWithShape="1">
          <a:blip r:embed="rId2">
            <a:extLst>
              <a:ext uri="{28A0092B-C50C-407E-A947-70E740481C1C}">
                <a14:useLocalDpi xmlns:a14="http://schemas.microsoft.com/office/drawing/2010/main" val="0"/>
              </a:ext>
            </a:extLst>
          </a:blip>
          <a:srcRect r="3346" b="4248"/>
          <a:stretch/>
        </p:blipFill>
        <p:spPr bwMode="auto">
          <a:xfrm>
            <a:off x="152400" y="1627835"/>
            <a:ext cx="4166260" cy="1934042"/>
          </a:xfrm>
          <a:prstGeom prst="rect">
            <a:avLst/>
          </a:prstGeom>
          <a:noFill/>
          <a:ln>
            <a:noFill/>
          </a:ln>
          <a:extLst>
            <a:ext uri="{53640926-AAD7-44D8-BBD7-CCE9431645EC}">
              <a14:shadowObscured xmlns:a14="http://schemas.microsoft.com/office/drawing/2010/main"/>
            </a:ext>
          </a:extLst>
        </p:spPr>
      </p:pic>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53836"/>
            <a:ext cx="4238625" cy="1082040"/>
          </a:xfrm>
          <a:prstGeom prst="rect">
            <a:avLst/>
          </a:prstGeom>
          <a:noFill/>
        </p:spPr>
      </p:pic>
      <p:pic>
        <p:nvPicPr>
          <p:cNvPr id="10" name="Imagen 9"/>
          <p:cNvPicPr/>
          <p:nvPr/>
        </p:nvPicPr>
        <p:blipFill>
          <a:blip r:embed="rId4">
            <a:extLst>
              <a:ext uri="{28A0092B-C50C-407E-A947-70E740481C1C}">
                <a14:useLocalDpi xmlns:a14="http://schemas.microsoft.com/office/drawing/2010/main" val="0"/>
              </a:ext>
            </a:extLst>
          </a:blip>
          <a:srcRect/>
          <a:stretch>
            <a:fillRect/>
          </a:stretch>
        </p:blipFill>
        <p:spPr bwMode="auto">
          <a:xfrm>
            <a:off x="59165" y="3888286"/>
            <a:ext cx="3145918" cy="2229809"/>
          </a:xfrm>
          <a:prstGeom prst="rect">
            <a:avLst/>
          </a:prstGeom>
          <a:noFill/>
        </p:spPr>
      </p:pic>
      <p:pic>
        <p:nvPicPr>
          <p:cNvPr id="11" name="Imagen 10"/>
          <p:cNvPicPr/>
          <p:nvPr/>
        </p:nvPicPr>
        <p:blipFill>
          <a:blip r:embed="rId5">
            <a:extLst>
              <a:ext uri="{28A0092B-C50C-407E-A947-70E740481C1C}">
                <a14:useLocalDpi xmlns:a14="http://schemas.microsoft.com/office/drawing/2010/main" val="0"/>
              </a:ext>
            </a:extLst>
          </a:blip>
          <a:srcRect/>
          <a:stretch>
            <a:fillRect/>
          </a:stretch>
        </p:blipFill>
        <p:spPr bwMode="auto">
          <a:xfrm>
            <a:off x="3294797" y="3881462"/>
            <a:ext cx="2743200" cy="1728717"/>
          </a:xfrm>
          <a:prstGeom prst="rect">
            <a:avLst/>
          </a:prstGeom>
          <a:noFill/>
        </p:spPr>
      </p:pic>
      <p:pic>
        <p:nvPicPr>
          <p:cNvPr id="12" name="Imagen 11"/>
          <p:cNvPicPr/>
          <p:nvPr/>
        </p:nvPicPr>
        <p:blipFill>
          <a:blip r:embed="rId6">
            <a:extLst>
              <a:ext uri="{28A0092B-C50C-407E-A947-70E740481C1C}">
                <a14:useLocalDpi xmlns:a14="http://schemas.microsoft.com/office/drawing/2010/main" val="0"/>
              </a:ext>
            </a:extLst>
          </a:blip>
          <a:srcRect/>
          <a:stretch>
            <a:fillRect/>
          </a:stretch>
        </p:blipFill>
        <p:spPr bwMode="auto">
          <a:xfrm>
            <a:off x="6127711" y="3888286"/>
            <a:ext cx="2970087" cy="2033517"/>
          </a:xfrm>
          <a:prstGeom prst="rect">
            <a:avLst/>
          </a:prstGeom>
          <a:noFill/>
        </p:spPr>
      </p:pic>
    </p:spTree>
    <p:extLst>
      <p:ext uri="{BB962C8B-B14F-4D97-AF65-F5344CB8AC3E}">
        <p14:creationId xmlns:p14="http://schemas.microsoft.com/office/powerpoint/2010/main" val="23107886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K-NN: </a:t>
            </a:r>
            <a:r>
              <a:rPr lang="es-MX" dirty="0" err="1"/>
              <a:t>Obtained</a:t>
            </a:r>
            <a:r>
              <a:rPr lang="es-MX" dirty="0"/>
              <a:t> </a:t>
            </a:r>
            <a:r>
              <a:rPr lang="es-MX" dirty="0" err="1"/>
              <a:t>results</a:t>
            </a:r>
            <a:endParaRPr lang="es-MX" dirty="0"/>
          </a:p>
        </p:txBody>
      </p:sp>
      <p:sp>
        <p:nvSpPr>
          <p:cNvPr id="3" name="Marcador de texto 2"/>
          <p:cNvSpPr>
            <a:spLocks noGrp="1"/>
          </p:cNvSpPr>
          <p:nvPr>
            <p:ph type="body" idx="1"/>
          </p:nvPr>
        </p:nvSpPr>
        <p:spPr/>
        <p:txBody>
          <a:bodyPr/>
          <a:lstStyle/>
          <a:p>
            <a:endParaRPr lang="es-MX"/>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28599" y="3048000"/>
            <a:ext cx="8686799" cy="1905000"/>
          </a:xfrm>
          <a:prstGeom prst="rect">
            <a:avLst/>
          </a:prstGeom>
          <a:noFill/>
        </p:spPr>
      </p:pic>
    </p:spTree>
    <p:extLst>
      <p:ext uri="{BB962C8B-B14F-4D97-AF65-F5344CB8AC3E}">
        <p14:creationId xmlns:p14="http://schemas.microsoft.com/office/powerpoint/2010/main" val="891994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1116" y="343865"/>
            <a:ext cx="8341766" cy="677108"/>
          </a:xfrm>
        </p:spPr>
        <p:txBody>
          <a:bodyPr/>
          <a:lstStyle/>
          <a:p>
            <a:pPr algn="ctr"/>
            <a:r>
              <a:rPr lang="es-MX" dirty="0" err="1" smtClean="0"/>
              <a:t>Decision</a:t>
            </a:r>
            <a:r>
              <a:rPr lang="es-MX" dirty="0" smtClean="0"/>
              <a:t> </a:t>
            </a:r>
            <a:r>
              <a:rPr lang="es-MX" dirty="0"/>
              <a:t>Tree</a:t>
            </a:r>
            <a:r>
              <a:rPr lang="es-MX" dirty="0" smtClean="0"/>
              <a:t>: </a:t>
            </a:r>
            <a:r>
              <a:rPr lang="es-MX" dirty="0" err="1"/>
              <a:t>Obtained</a:t>
            </a:r>
            <a:r>
              <a:rPr lang="es-MX" dirty="0"/>
              <a:t> </a:t>
            </a:r>
            <a:r>
              <a:rPr lang="es-MX" dirty="0" err="1"/>
              <a:t>results</a:t>
            </a:r>
            <a:endParaRPr lang="es-MX" dirty="0"/>
          </a:p>
        </p:txBody>
      </p:sp>
      <p:sp>
        <p:nvSpPr>
          <p:cNvPr id="3" name="Marcador de texto 2"/>
          <p:cNvSpPr>
            <a:spLocks noGrp="1"/>
          </p:cNvSpPr>
          <p:nvPr>
            <p:ph type="body" idx="1"/>
          </p:nvPr>
        </p:nvSpPr>
        <p:spPr/>
        <p:txBody>
          <a:bodyPr/>
          <a:lstStyle/>
          <a:p>
            <a:endParaRPr lang="es-MX" dirty="0"/>
          </a:p>
        </p:txBody>
      </p:sp>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6824" y="1714160"/>
            <a:ext cx="4641376" cy="2553039"/>
          </a:xfrm>
          <a:prstGeom prst="rect">
            <a:avLst/>
          </a:prstGeom>
          <a:noFill/>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5040217" y="1848178"/>
            <a:ext cx="3916695" cy="1294683"/>
          </a:xfrm>
          <a:prstGeom prst="rect">
            <a:avLst/>
          </a:prstGeom>
          <a:noFill/>
        </p:spPr>
      </p:pic>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401116" y="4495800"/>
            <a:ext cx="3657600" cy="1981200"/>
          </a:xfrm>
          <a:prstGeom prst="rect">
            <a:avLst/>
          </a:prstGeom>
          <a:noFill/>
        </p:spPr>
      </p:pic>
      <p:pic>
        <p:nvPicPr>
          <p:cNvPr id="12" name="Imagen 11"/>
          <p:cNvPicPr/>
          <p:nvPr/>
        </p:nvPicPr>
        <p:blipFill>
          <a:blip r:embed="rId5">
            <a:extLst>
              <a:ext uri="{28A0092B-C50C-407E-A947-70E740481C1C}">
                <a14:useLocalDpi xmlns:a14="http://schemas.microsoft.com/office/drawing/2010/main" val="0"/>
              </a:ext>
            </a:extLst>
          </a:blip>
          <a:srcRect/>
          <a:stretch>
            <a:fillRect/>
          </a:stretch>
        </p:blipFill>
        <p:spPr bwMode="auto">
          <a:xfrm>
            <a:off x="4494306" y="4382477"/>
            <a:ext cx="3962401" cy="2242320"/>
          </a:xfrm>
          <a:prstGeom prst="rect">
            <a:avLst/>
          </a:prstGeom>
          <a:noFill/>
        </p:spPr>
      </p:pic>
    </p:spTree>
    <p:extLst>
      <p:ext uri="{BB962C8B-B14F-4D97-AF65-F5344CB8AC3E}">
        <p14:creationId xmlns:p14="http://schemas.microsoft.com/office/powerpoint/2010/main" val="37720423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1116" y="343865"/>
            <a:ext cx="8341766" cy="677108"/>
          </a:xfrm>
        </p:spPr>
        <p:txBody>
          <a:bodyPr/>
          <a:lstStyle/>
          <a:p>
            <a:pPr algn="ctr"/>
            <a:r>
              <a:rPr lang="es-MX" dirty="0" err="1" smtClean="0"/>
              <a:t>Decision</a:t>
            </a:r>
            <a:r>
              <a:rPr lang="es-MX" dirty="0" smtClean="0"/>
              <a:t> </a:t>
            </a:r>
            <a:r>
              <a:rPr lang="es-MX" dirty="0"/>
              <a:t>Tree</a:t>
            </a:r>
            <a:r>
              <a:rPr lang="es-MX" dirty="0" smtClean="0"/>
              <a:t>: </a:t>
            </a:r>
            <a:r>
              <a:rPr lang="es-MX" dirty="0" err="1"/>
              <a:t>Obtained</a:t>
            </a:r>
            <a:r>
              <a:rPr lang="es-MX" dirty="0"/>
              <a:t> </a:t>
            </a:r>
            <a:r>
              <a:rPr lang="es-MX" dirty="0" err="1"/>
              <a:t>results</a:t>
            </a:r>
            <a:endParaRPr lang="es-MX" dirty="0"/>
          </a:p>
        </p:txBody>
      </p:sp>
      <p:sp>
        <p:nvSpPr>
          <p:cNvPr id="3" name="Marcador de texto 2"/>
          <p:cNvSpPr>
            <a:spLocks noGrp="1"/>
          </p:cNvSpPr>
          <p:nvPr>
            <p:ph type="body" idx="1"/>
          </p:nvPr>
        </p:nvSpPr>
        <p:spPr/>
        <p:txBody>
          <a:bodyPr/>
          <a:lstStyle/>
          <a:p>
            <a:endParaRPr lang="es-MX" dirty="0"/>
          </a:p>
        </p:txBody>
      </p:sp>
      <p:grpSp>
        <p:nvGrpSpPr>
          <p:cNvPr id="4" name="Captura de pantalla 2019-08-15 a la(s) 00.06.43.png"/>
          <p:cNvGrpSpPr/>
          <p:nvPr/>
        </p:nvGrpSpPr>
        <p:grpSpPr>
          <a:xfrm>
            <a:off x="190499" y="2895600"/>
            <a:ext cx="8763000" cy="2209800"/>
            <a:chOff x="0" y="0"/>
            <a:chExt cx="11184174" cy="2913015"/>
          </a:xfrm>
        </p:grpSpPr>
        <p:pic>
          <p:nvPicPr>
            <p:cNvPr id="5" name="Captura de pantalla 2019-08-15 a la(s) 00.06.43.png" descr="Captura de pantalla 2019-08-15 a la(s) 00.06.43.png"/>
            <p:cNvPicPr>
              <a:picLocks noChangeAspect="1"/>
            </p:cNvPicPr>
            <p:nvPr/>
          </p:nvPicPr>
          <p:blipFill>
            <a:blip r:embed="rId2">
              <a:extLst/>
            </a:blip>
            <a:stretch>
              <a:fillRect/>
            </a:stretch>
          </p:blipFill>
          <p:spPr>
            <a:xfrm>
              <a:off x="126999" y="88899"/>
              <a:ext cx="10930176" cy="2582817"/>
            </a:xfrm>
            <a:prstGeom prst="rect">
              <a:avLst/>
            </a:prstGeom>
            <a:ln>
              <a:noFill/>
            </a:ln>
            <a:effectLst/>
          </p:spPr>
        </p:pic>
        <p:pic>
          <p:nvPicPr>
            <p:cNvPr id="6" name="Captura de pantalla 2019-08-15 a la(s) 00.06.43.png" descr="Captura de pantalla 2019-08-15 a la(s) 00.06.43.png"/>
            <p:cNvPicPr>
              <a:picLocks/>
            </p:cNvPicPr>
            <p:nvPr/>
          </p:nvPicPr>
          <p:blipFill>
            <a:blip r:embed="rId3">
              <a:extLst/>
            </a:blip>
            <a:stretch>
              <a:fillRect/>
            </a:stretch>
          </p:blipFill>
          <p:spPr>
            <a:xfrm>
              <a:off x="-1" y="-1"/>
              <a:ext cx="11184176" cy="2913017"/>
            </a:xfrm>
            <a:prstGeom prst="rect">
              <a:avLst/>
            </a:prstGeom>
            <a:effectLst/>
          </p:spPr>
        </p:pic>
      </p:grpSp>
    </p:spTree>
    <p:extLst>
      <p:ext uri="{BB962C8B-B14F-4D97-AF65-F5344CB8AC3E}">
        <p14:creationId xmlns:p14="http://schemas.microsoft.com/office/powerpoint/2010/main" val="2870582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1116" y="343865"/>
            <a:ext cx="8341766" cy="677108"/>
          </a:xfrm>
        </p:spPr>
        <p:txBody>
          <a:bodyPr/>
          <a:lstStyle/>
          <a:p>
            <a:pPr algn="ctr"/>
            <a:r>
              <a:rPr lang="es-MX" dirty="0" err="1" smtClean="0"/>
              <a:t>Decision</a:t>
            </a:r>
            <a:r>
              <a:rPr lang="es-MX" dirty="0" smtClean="0"/>
              <a:t> </a:t>
            </a:r>
            <a:r>
              <a:rPr lang="es-MX" dirty="0"/>
              <a:t>Tree</a:t>
            </a:r>
            <a:r>
              <a:rPr lang="es-MX" dirty="0" smtClean="0"/>
              <a:t>: </a:t>
            </a:r>
            <a:r>
              <a:rPr lang="es-MX" dirty="0" err="1"/>
              <a:t>Obtained</a:t>
            </a:r>
            <a:r>
              <a:rPr lang="es-MX" dirty="0"/>
              <a:t> </a:t>
            </a:r>
            <a:r>
              <a:rPr lang="es-MX" dirty="0" err="1"/>
              <a:t>results</a:t>
            </a:r>
            <a:endParaRPr lang="es-MX" dirty="0"/>
          </a:p>
        </p:txBody>
      </p:sp>
      <p:pic>
        <p:nvPicPr>
          <p:cNvPr id="9" name="Imagen 8"/>
          <p:cNvPicPr/>
          <p:nvPr/>
        </p:nvPicPr>
        <p:blipFill>
          <a:blip r:embed="rId2">
            <a:extLst>
              <a:ext uri="{28A0092B-C50C-407E-A947-70E740481C1C}">
                <a14:useLocalDpi xmlns:a14="http://schemas.microsoft.com/office/drawing/2010/main" val="0"/>
              </a:ext>
            </a:extLst>
          </a:blip>
          <a:srcRect/>
          <a:stretch>
            <a:fillRect/>
          </a:stretch>
        </p:blipFill>
        <p:spPr bwMode="auto">
          <a:xfrm>
            <a:off x="76200" y="2362200"/>
            <a:ext cx="8915400" cy="3505200"/>
          </a:xfrm>
          <a:prstGeom prst="rect">
            <a:avLst/>
          </a:prstGeom>
          <a:noFill/>
        </p:spPr>
      </p:pic>
    </p:spTree>
    <p:extLst>
      <p:ext uri="{BB962C8B-B14F-4D97-AF65-F5344CB8AC3E}">
        <p14:creationId xmlns:p14="http://schemas.microsoft.com/office/powerpoint/2010/main" val="4212284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1116" y="343865"/>
            <a:ext cx="8514284" cy="677108"/>
          </a:xfrm>
        </p:spPr>
        <p:txBody>
          <a:bodyPr/>
          <a:lstStyle/>
          <a:p>
            <a:pPr algn="ctr"/>
            <a:r>
              <a:rPr lang="es-MX" dirty="0" smtClean="0"/>
              <a:t>Naive Bayes: </a:t>
            </a:r>
            <a:r>
              <a:rPr lang="es-MX" dirty="0" err="1"/>
              <a:t>Obtained</a:t>
            </a:r>
            <a:r>
              <a:rPr lang="es-MX" dirty="0"/>
              <a:t> </a:t>
            </a:r>
            <a:r>
              <a:rPr lang="es-MX" dirty="0" err="1"/>
              <a:t>results</a:t>
            </a:r>
            <a:endParaRPr lang="es-MX" dirty="0"/>
          </a:p>
        </p:txBody>
      </p:sp>
      <p:pic>
        <p:nvPicPr>
          <p:cNvPr id="6" name="Imagen 5"/>
          <p:cNvPicPr/>
          <p:nvPr/>
        </p:nvPicPr>
        <p:blipFill rotWithShape="1">
          <a:blip r:embed="rId2">
            <a:extLst>
              <a:ext uri="{28A0092B-C50C-407E-A947-70E740481C1C}">
                <a14:useLocalDpi xmlns:a14="http://schemas.microsoft.com/office/drawing/2010/main" val="0"/>
              </a:ext>
            </a:extLst>
          </a:blip>
          <a:srcRect t="11465"/>
          <a:stretch/>
        </p:blipFill>
        <p:spPr bwMode="auto">
          <a:xfrm>
            <a:off x="4495800" y="2133600"/>
            <a:ext cx="4572000" cy="1066800"/>
          </a:xfrm>
          <a:prstGeom prst="rect">
            <a:avLst/>
          </a:prstGeom>
          <a:noFill/>
          <a:ln>
            <a:noFill/>
          </a:ln>
          <a:extLst>
            <a:ext uri="{53640926-AAD7-44D8-BBD7-CCE9431645EC}">
              <a14:shadowObscured xmlns:a14="http://schemas.microsoft.com/office/drawing/2010/main"/>
            </a:ext>
          </a:extLst>
        </p:spPr>
      </p:pic>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09800"/>
            <a:ext cx="4114800" cy="1710109"/>
          </a:xfrm>
          <a:prstGeom prst="rect">
            <a:avLst/>
          </a:prstGeom>
          <a:noFill/>
        </p:spPr>
      </p:pic>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4658258" y="4144369"/>
            <a:ext cx="3886200" cy="2252291"/>
          </a:xfrm>
          <a:prstGeom prst="rect">
            <a:avLst/>
          </a:prstGeom>
          <a:noFill/>
        </p:spPr>
      </p:pic>
      <p:pic>
        <p:nvPicPr>
          <p:cNvPr id="12" name="Imagen 11"/>
          <p:cNvPicPr/>
          <p:nvPr/>
        </p:nvPicPr>
        <p:blipFill>
          <a:blip r:embed="rId5">
            <a:extLst>
              <a:ext uri="{28A0092B-C50C-407E-A947-70E740481C1C}">
                <a14:useLocalDpi xmlns:a14="http://schemas.microsoft.com/office/drawing/2010/main" val="0"/>
              </a:ext>
            </a:extLst>
          </a:blip>
          <a:srcRect/>
          <a:stretch>
            <a:fillRect/>
          </a:stretch>
        </p:blipFill>
        <p:spPr bwMode="auto">
          <a:xfrm>
            <a:off x="401116" y="4038600"/>
            <a:ext cx="3696624" cy="2463831"/>
          </a:xfrm>
          <a:prstGeom prst="rect">
            <a:avLst/>
          </a:prstGeom>
          <a:noFill/>
        </p:spPr>
      </p:pic>
    </p:spTree>
    <p:extLst>
      <p:ext uri="{BB962C8B-B14F-4D97-AF65-F5344CB8AC3E}">
        <p14:creationId xmlns:p14="http://schemas.microsoft.com/office/powerpoint/2010/main" val="3512580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01116" y="343865"/>
            <a:ext cx="8514284" cy="677108"/>
          </a:xfrm>
        </p:spPr>
        <p:txBody>
          <a:bodyPr/>
          <a:lstStyle/>
          <a:p>
            <a:pPr algn="ctr"/>
            <a:r>
              <a:rPr lang="es-MX" dirty="0" smtClean="0"/>
              <a:t>Naive Bayes: </a:t>
            </a:r>
            <a:r>
              <a:rPr lang="es-MX" dirty="0" err="1"/>
              <a:t>Obtained</a:t>
            </a:r>
            <a:r>
              <a:rPr lang="es-MX" dirty="0"/>
              <a:t> </a:t>
            </a:r>
            <a:r>
              <a:rPr lang="es-MX" dirty="0" err="1"/>
              <a:t>results</a:t>
            </a:r>
            <a:endParaRPr lang="es-MX" dirty="0"/>
          </a:p>
        </p:txBody>
      </p:sp>
      <p:grpSp>
        <p:nvGrpSpPr>
          <p:cNvPr id="7" name="Captura de pantalla 2019-08-15 a la(s) 00.07.35.png"/>
          <p:cNvGrpSpPr/>
          <p:nvPr/>
        </p:nvGrpSpPr>
        <p:grpSpPr>
          <a:xfrm>
            <a:off x="34119" y="2590800"/>
            <a:ext cx="8946307" cy="2438400"/>
            <a:chOff x="0" y="0"/>
            <a:chExt cx="10807700" cy="3035300"/>
          </a:xfrm>
        </p:grpSpPr>
        <p:pic>
          <p:nvPicPr>
            <p:cNvPr id="8" name="Captura de pantalla 2019-08-15 a la(s) 00.07.35.png" descr="Captura de pantalla 2019-08-15 a la(s) 00.07.35.png"/>
            <p:cNvPicPr>
              <a:picLocks noChangeAspect="1"/>
            </p:cNvPicPr>
            <p:nvPr/>
          </p:nvPicPr>
          <p:blipFill>
            <a:blip r:embed="rId2">
              <a:extLst/>
            </a:blip>
            <a:stretch>
              <a:fillRect/>
            </a:stretch>
          </p:blipFill>
          <p:spPr>
            <a:xfrm>
              <a:off x="127000" y="88900"/>
              <a:ext cx="10553700" cy="2705100"/>
            </a:xfrm>
            <a:prstGeom prst="rect">
              <a:avLst/>
            </a:prstGeom>
            <a:ln>
              <a:noFill/>
            </a:ln>
            <a:effectLst/>
          </p:spPr>
        </p:pic>
        <p:pic>
          <p:nvPicPr>
            <p:cNvPr id="9" name="Captura de pantalla 2019-08-15 a la(s) 00.07.35.png" descr="Captura de pantalla 2019-08-15 a la(s) 00.07.35.png"/>
            <p:cNvPicPr>
              <a:picLocks/>
            </p:cNvPicPr>
            <p:nvPr/>
          </p:nvPicPr>
          <p:blipFill>
            <a:blip r:embed="rId3">
              <a:extLst/>
            </a:blip>
            <a:stretch>
              <a:fillRect/>
            </a:stretch>
          </p:blipFill>
          <p:spPr>
            <a:xfrm>
              <a:off x="0" y="0"/>
              <a:ext cx="10807700" cy="3035300"/>
            </a:xfrm>
            <a:prstGeom prst="rect">
              <a:avLst/>
            </a:prstGeom>
            <a:effectLst/>
          </p:spPr>
        </p:pic>
      </p:grpSp>
    </p:spTree>
    <p:extLst>
      <p:ext uri="{BB962C8B-B14F-4D97-AF65-F5344CB8AC3E}">
        <p14:creationId xmlns:p14="http://schemas.microsoft.com/office/powerpoint/2010/main" val="2109157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err="1" smtClean="0"/>
              <a:t>Contents</a:t>
            </a:r>
            <a:endParaRPr lang="es-MX" dirty="0"/>
          </a:p>
        </p:txBody>
      </p:sp>
      <p:sp>
        <p:nvSpPr>
          <p:cNvPr id="3" name="Marcador de texto 2"/>
          <p:cNvSpPr>
            <a:spLocks noGrp="1"/>
          </p:cNvSpPr>
          <p:nvPr>
            <p:ph type="body" idx="1"/>
          </p:nvPr>
        </p:nvSpPr>
        <p:spPr>
          <a:xfrm>
            <a:off x="401116" y="1625040"/>
            <a:ext cx="8341766" cy="5801588"/>
          </a:xfrm>
        </p:spPr>
        <p:txBody>
          <a:bodyPr/>
          <a:lstStyle/>
          <a:p>
            <a:pPr marL="457200" indent="-457200">
              <a:lnSpc>
                <a:spcPct val="200000"/>
              </a:lnSpc>
              <a:buFont typeface="Wingdings" panose="05000000000000000000" pitchFamily="2" charset="2"/>
              <a:buChar char="q"/>
            </a:pPr>
            <a:r>
              <a:rPr lang="es-MX" dirty="0" err="1" smtClean="0"/>
              <a:t>Introduction</a:t>
            </a:r>
            <a:endParaRPr lang="es-MX" dirty="0" smtClean="0"/>
          </a:p>
          <a:p>
            <a:pPr marL="457200" indent="-457200">
              <a:lnSpc>
                <a:spcPct val="200000"/>
              </a:lnSpc>
              <a:buFont typeface="Wingdings" panose="05000000000000000000" pitchFamily="2" charset="2"/>
              <a:buChar char="q"/>
            </a:pPr>
            <a:r>
              <a:rPr lang="es-MX" dirty="0" err="1" smtClean="0"/>
              <a:t>Related</a:t>
            </a:r>
            <a:r>
              <a:rPr lang="es-MX" dirty="0" smtClean="0"/>
              <a:t> Works</a:t>
            </a:r>
            <a:endParaRPr lang="en-US" dirty="0"/>
          </a:p>
          <a:p>
            <a:pPr marL="457200" indent="-457200">
              <a:lnSpc>
                <a:spcPct val="200000"/>
              </a:lnSpc>
              <a:buFont typeface="Wingdings" panose="05000000000000000000" pitchFamily="2" charset="2"/>
              <a:buChar char="q"/>
            </a:pPr>
            <a:r>
              <a:rPr lang="en-US" dirty="0" smtClean="0"/>
              <a:t>Description </a:t>
            </a:r>
            <a:r>
              <a:rPr lang="en-US" dirty="0"/>
              <a:t>of the technique</a:t>
            </a:r>
            <a:endParaRPr lang="es-MX" dirty="0"/>
          </a:p>
          <a:p>
            <a:pPr marL="457200" indent="-457200">
              <a:lnSpc>
                <a:spcPct val="200000"/>
              </a:lnSpc>
              <a:buFont typeface="Wingdings" panose="05000000000000000000" pitchFamily="2" charset="2"/>
              <a:buChar char="q"/>
            </a:pPr>
            <a:r>
              <a:rPr lang="es-MX" dirty="0" err="1" smtClean="0"/>
              <a:t>Problem</a:t>
            </a:r>
            <a:r>
              <a:rPr lang="es-MX" dirty="0" smtClean="0"/>
              <a:t> </a:t>
            </a:r>
            <a:r>
              <a:rPr lang="es-MX" dirty="0" err="1" smtClean="0"/>
              <a:t>Statement</a:t>
            </a:r>
            <a:r>
              <a:rPr lang="es-MX" dirty="0" smtClean="0"/>
              <a:t> &amp; </a:t>
            </a:r>
            <a:r>
              <a:rPr lang="es-MX" dirty="0" err="1" smtClean="0"/>
              <a:t>Analysis</a:t>
            </a:r>
            <a:r>
              <a:rPr lang="es-MX" dirty="0" smtClean="0"/>
              <a:t> </a:t>
            </a:r>
            <a:r>
              <a:rPr lang="es-MX" dirty="0"/>
              <a:t>of </a:t>
            </a:r>
            <a:r>
              <a:rPr lang="es-MX" dirty="0" err="1"/>
              <a:t>results</a:t>
            </a:r>
            <a:endParaRPr lang="es-MX" dirty="0"/>
          </a:p>
          <a:p>
            <a:pPr marL="457200" indent="-457200">
              <a:lnSpc>
                <a:spcPct val="200000"/>
              </a:lnSpc>
              <a:buFont typeface="Wingdings" panose="05000000000000000000" pitchFamily="2" charset="2"/>
              <a:buChar char="q"/>
            </a:pPr>
            <a:r>
              <a:rPr lang="es-MX" dirty="0" err="1" smtClean="0"/>
              <a:t>Conclusions</a:t>
            </a:r>
            <a:endParaRPr lang="es-MX" dirty="0"/>
          </a:p>
          <a:p>
            <a:endParaRPr lang="es-MX" dirty="0" smtClean="0"/>
          </a:p>
          <a:p>
            <a:endParaRPr lang="es-MX" dirty="0"/>
          </a:p>
          <a:p>
            <a:endParaRPr lang="es-MX" dirty="0"/>
          </a:p>
        </p:txBody>
      </p:sp>
      <p:pic>
        <p:nvPicPr>
          <p:cNvPr id="1026" name="Picture 2" descr="Resultado de imagen para lista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375" y="4637727"/>
            <a:ext cx="2206625" cy="2206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9025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12" y="343865"/>
            <a:ext cx="6192774" cy="677108"/>
          </a:xfrm>
        </p:spPr>
        <p:txBody>
          <a:bodyPr/>
          <a:lstStyle/>
          <a:p>
            <a:pPr algn="ctr"/>
            <a:r>
              <a:rPr lang="es-MX" dirty="0" err="1" smtClean="0"/>
              <a:t>Conclusions</a:t>
            </a:r>
            <a:endParaRPr lang="es-MX" dirty="0"/>
          </a:p>
        </p:txBody>
      </p:sp>
      <p:sp>
        <p:nvSpPr>
          <p:cNvPr id="3" name="Marcador de texto 2"/>
          <p:cNvSpPr>
            <a:spLocks noGrp="1"/>
          </p:cNvSpPr>
          <p:nvPr>
            <p:ph type="body" idx="1"/>
          </p:nvPr>
        </p:nvSpPr>
        <p:spPr>
          <a:xfrm>
            <a:off x="152400" y="1625040"/>
            <a:ext cx="8763000" cy="4570482"/>
          </a:xfrm>
        </p:spPr>
        <p:txBody>
          <a:bodyPr/>
          <a:lstStyle/>
          <a:p>
            <a:pPr marL="457200" indent="-457200" algn="just">
              <a:buFont typeface="Wingdings" panose="05000000000000000000" pitchFamily="2" charset="2"/>
              <a:buChar char="q"/>
            </a:pPr>
            <a:r>
              <a:rPr lang="en-US" sz="2700" dirty="0"/>
              <a:t>The development of this research obtained favorable </a:t>
            </a:r>
            <a:r>
              <a:rPr lang="en-US" sz="2700" dirty="0" smtClean="0"/>
              <a:t>results.</a:t>
            </a:r>
          </a:p>
          <a:p>
            <a:pPr marL="457200" indent="-457200" algn="just">
              <a:buFont typeface="Wingdings" panose="05000000000000000000" pitchFamily="2" charset="2"/>
              <a:buChar char="q"/>
            </a:pPr>
            <a:endParaRPr lang="en-US" sz="2700" dirty="0"/>
          </a:p>
          <a:p>
            <a:pPr marL="457200" indent="-457200" algn="just">
              <a:buFont typeface="Wingdings" panose="05000000000000000000" pitchFamily="2" charset="2"/>
              <a:buChar char="q"/>
            </a:pPr>
            <a:r>
              <a:rPr lang="en-US" sz="2700" dirty="0" smtClean="0"/>
              <a:t>Stating </a:t>
            </a:r>
            <a:r>
              <a:rPr lang="en-US" sz="2700" dirty="0"/>
              <a:t>that the data is treated properly and implement a smaller number of data lost in the training </a:t>
            </a:r>
            <a:r>
              <a:rPr lang="en-US" sz="2700" dirty="0" smtClean="0"/>
              <a:t>process.</a:t>
            </a:r>
          </a:p>
          <a:p>
            <a:pPr marL="457200" indent="-457200" algn="just">
              <a:buFont typeface="Wingdings" panose="05000000000000000000" pitchFamily="2" charset="2"/>
              <a:buChar char="q"/>
            </a:pPr>
            <a:endParaRPr lang="en-US" sz="2700" dirty="0"/>
          </a:p>
          <a:p>
            <a:pPr marL="457200" indent="-457200" algn="just">
              <a:buFont typeface="Wingdings" panose="05000000000000000000" pitchFamily="2" charset="2"/>
              <a:buChar char="q"/>
            </a:pPr>
            <a:r>
              <a:rPr lang="en-US" sz="2700" dirty="0"/>
              <a:t>Achieving such an in-depth analysis, will allows us in the future, to analyze patterns and obtain a high percentage of prediction in the events of such topics so relevant at present, not ruling out the possibility that, over the years, the algorithms and their set of training data can give solution to outstanding events in society within each of its areas.</a:t>
            </a:r>
            <a:endParaRPr lang="es-MX" sz="2700" dirty="0"/>
          </a:p>
        </p:txBody>
      </p:sp>
      <p:pic>
        <p:nvPicPr>
          <p:cNvPr id="7170" name="Picture 2" descr="Resultado de imagen para breast-canc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0"/>
            <a:ext cx="2362200" cy="1239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40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75612" y="343865"/>
            <a:ext cx="6192774" cy="677108"/>
          </a:xfrm>
        </p:spPr>
        <p:txBody>
          <a:bodyPr/>
          <a:lstStyle/>
          <a:p>
            <a:pPr lvl="0" algn="ctr"/>
            <a:r>
              <a:rPr lang="es-ES_tradnl" dirty="0" err="1"/>
              <a:t>References</a:t>
            </a:r>
            <a:endParaRPr lang="es-MX" dirty="0"/>
          </a:p>
        </p:txBody>
      </p:sp>
      <p:sp>
        <p:nvSpPr>
          <p:cNvPr id="3" name="Marcador de texto 2"/>
          <p:cNvSpPr>
            <a:spLocks noGrp="1"/>
          </p:cNvSpPr>
          <p:nvPr>
            <p:ph type="body" idx="1"/>
          </p:nvPr>
        </p:nvSpPr>
        <p:spPr>
          <a:xfrm>
            <a:off x="401116" y="1625040"/>
            <a:ext cx="8341766" cy="4801314"/>
          </a:xfrm>
        </p:spPr>
        <p:txBody>
          <a:bodyPr/>
          <a:lstStyle/>
          <a:p>
            <a:r>
              <a:rPr lang="es-ES" sz="2000" dirty="0"/>
              <a:t>Salud, S. d. (8 de Septiembre de 2015). Gobierno de México. Obtenido de Programa de Acción Específico Prevención y Control del Cáncer de la Mujer 2013 - 2018: https://www.gob.mx/salud/acciones-y-programas/informacion- </a:t>
            </a:r>
            <a:r>
              <a:rPr lang="es-ES" sz="2000" dirty="0" smtClean="0"/>
              <a:t>estadística</a:t>
            </a:r>
          </a:p>
          <a:p>
            <a:endParaRPr lang="es-ES" sz="2000" dirty="0"/>
          </a:p>
          <a:p>
            <a:r>
              <a:rPr lang="es-ES" sz="2000" dirty="0" err="1"/>
              <a:t>Berástegui</a:t>
            </a:r>
            <a:r>
              <a:rPr lang="es-ES" sz="2000" dirty="0"/>
              <a:t> </a:t>
            </a:r>
            <a:r>
              <a:rPr lang="es-ES" sz="2000" dirty="0" err="1"/>
              <a:t>Arbeloa</a:t>
            </a:r>
            <a:r>
              <a:rPr lang="es-ES" sz="2000" dirty="0"/>
              <a:t>, G. (2018). Implementación del algoritmo de los k vecinos más cercanos y estimación del mejor valor local para su cálculo. Pamplona </a:t>
            </a:r>
            <a:endParaRPr lang="es-ES" sz="2000" dirty="0" smtClean="0"/>
          </a:p>
          <a:p>
            <a:endParaRPr lang="es-ES" sz="2000" dirty="0"/>
          </a:p>
          <a:p>
            <a:r>
              <a:rPr lang="es-ES" sz="2000" dirty="0" err="1"/>
              <a:t>Gabits</a:t>
            </a:r>
            <a:r>
              <a:rPr lang="es-ES" sz="2000" dirty="0"/>
              <a:t>. (2 de Diciembre de 2009). </a:t>
            </a:r>
            <a:r>
              <a:rPr lang="es-ES" sz="2000" dirty="0" err="1"/>
              <a:t>Blogspot</a:t>
            </a:r>
            <a:r>
              <a:rPr lang="es-ES" sz="2000" dirty="0"/>
              <a:t>. Obtenido de Algoritmos de </a:t>
            </a:r>
            <a:r>
              <a:rPr lang="es-ES" sz="2000" dirty="0" err="1"/>
              <a:t>mineria</a:t>
            </a:r>
            <a:r>
              <a:rPr lang="es-ES" sz="2000" dirty="0"/>
              <a:t> de datos: http://algoritmosmineriadatos.blogspot.com/2009/12/algoritmo-naive-bayes.html </a:t>
            </a:r>
            <a:endParaRPr lang="es-ES" sz="2000" dirty="0" smtClean="0"/>
          </a:p>
          <a:p>
            <a:endParaRPr lang="es-ES" sz="2000" dirty="0"/>
          </a:p>
          <a:p>
            <a:r>
              <a:rPr lang="es-ES" sz="2000" dirty="0" err="1"/>
              <a:t>Sloth's</a:t>
            </a:r>
            <a:r>
              <a:rPr lang="es-ES" sz="2000" dirty="0"/>
              <a:t> Lab. (3 de Diciembre de 2015). Obtenido de http://www.slothslab.com/python/2015/12/03/clasificador- bayesiano-ingenuo-python.html </a:t>
            </a:r>
          </a:p>
          <a:p>
            <a:endParaRPr lang="es-MX" sz="3200" dirty="0"/>
          </a:p>
        </p:txBody>
      </p:sp>
    </p:spTree>
    <p:extLst>
      <p:ext uri="{BB962C8B-B14F-4D97-AF65-F5344CB8AC3E}">
        <p14:creationId xmlns:p14="http://schemas.microsoft.com/office/powerpoint/2010/main" val="11506082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a:p>
        </p:txBody>
      </p:sp>
      <p:sp>
        <p:nvSpPr>
          <p:cNvPr id="3" name="Marcador de texto 2"/>
          <p:cNvSpPr>
            <a:spLocks noGrp="1"/>
          </p:cNvSpPr>
          <p:nvPr>
            <p:ph type="body" idx="1"/>
          </p:nvPr>
        </p:nvSpPr>
        <p:spPr/>
        <p:txBody>
          <a:bodyPr/>
          <a:lstStyle/>
          <a:p>
            <a:endParaRPr lang="es-MX"/>
          </a:p>
        </p:txBody>
      </p:sp>
      <p:pic>
        <p:nvPicPr>
          <p:cNvPr id="8194" name="Picture 2" descr="Resultado de imagen para thank you 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334"/>
            <a:ext cx="9144001" cy="68386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760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err="1"/>
              <a:t>What</a:t>
            </a:r>
            <a:r>
              <a:rPr lang="es-MX" dirty="0"/>
              <a:t> </a:t>
            </a:r>
            <a:r>
              <a:rPr lang="es-MX" dirty="0" err="1"/>
              <a:t>Is</a:t>
            </a:r>
            <a:r>
              <a:rPr lang="es-MX" dirty="0"/>
              <a:t> Breast Cancer?</a:t>
            </a:r>
          </a:p>
        </p:txBody>
      </p:sp>
      <p:sp>
        <p:nvSpPr>
          <p:cNvPr id="3" name="Marcador de texto 2"/>
          <p:cNvSpPr>
            <a:spLocks noGrp="1"/>
          </p:cNvSpPr>
          <p:nvPr>
            <p:ph type="body" idx="1"/>
          </p:nvPr>
        </p:nvSpPr>
        <p:spPr>
          <a:xfrm>
            <a:off x="304800" y="1820494"/>
            <a:ext cx="5029200" cy="4231928"/>
          </a:xfrm>
        </p:spPr>
        <p:txBody>
          <a:bodyPr/>
          <a:lstStyle/>
          <a:p>
            <a:pPr marL="342900" indent="-342900" algn="just">
              <a:buFontTx/>
              <a:buChar char="-"/>
            </a:pPr>
            <a:r>
              <a:rPr lang="en-US" sz="2500" dirty="0" smtClean="0"/>
              <a:t>Breast </a:t>
            </a:r>
            <a:r>
              <a:rPr lang="en-US" sz="2500" dirty="0"/>
              <a:t>cancer is a disease that affects a large part of world society</a:t>
            </a:r>
            <a:r>
              <a:rPr lang="en-US" sz="2500" dirty="0" smtClean="0"/>
              <a:t>.</a:t>
            </a:r>
          </a:p>
          <a:p>
            <a:pPr marL="342900" indent="-342900" algn="just">
              <a:buFontTx/>
              <a:buChar char="-"/>
            </a:pPr>
            <a:endParaRPr lang="en-US" sz="2500" dirty="0"/>
          </a:p>
          <a:p>
            <a:pPr marL="342900" indent="-342900" algn="just">
              <a:buFontTx/>
              <a:buChar char="-"/>
            </a:pPr>
            <a:r>
              <a:rPr lang="en-US" sz="2500" dirty="0" smtClean="0"/>
              <a:t>Is disease that mainly affects women. </a:t>
            </a:r>
          </a:p>
          <a:p>
            <a:pPr marL="342900" indent="-342900" algn="just">
              <a:buFontTx/>
              <a:buChar char="-"/>
            </a:pPr>
            <a:endParaRPr lang="en-US" sz="2500" dirty="0"/>
          </a:p>
          <a:p>
            <a:pPr marL="342900" indent="-342900" algn="just">
              <a:buFontTx/>
              <a:buChar char="-"/>
            </a:pPr>
            <a:r>
              <a:rPr lang="en-US" sz="2500" dirty="0" smtClean="0"/>
              <a:t>It is estimated per year 552,000 women died.</a:t>
            </a:r>
            <a:endParaRPr lang="en-US" sz="2500" dirty="0"/>
          </a:p>
          <a:p>
            <a:pPr marL="342900" indent="-342900" algn="just">
              <a:buFontTx/>
              <a:buChar char="-"/>
            </a:pPr>
            <a:endParaRPr lang="en-US" sz="2500" dirty="0" smtClean="0"/>
          </a:p>
          <a:p>
            <a:pPr marL="342900" indent="-342900" algn="just">
              <a:buFontTx/>
              <a:buChar char="-"/>
            </a:pPr>
            <a:r>
              <a:rPr lang="en-US" sz="2500" dirty="0" smtClean="0"/>
              <a:t>The </a:t>
            </a:r>
            <a:r>
              <a:rPr lang="en-US" sz="2500" dirty="0"/>
              <a:t>most common form for detection is self-exploration, however this is only detected in more advanced stages. </a:t>
            </a:r>
            <a:endParaRPr lang="es-MX" sz="2500" dirty="0"/>
          </a:p>
        </p:txBody>
      </p:sp>
      <p:pic>
        <p:nvPicPr>
          <p:cNvPr id="3074" name="Picture 2" descr="https://www.cdc.gov/cancer/breast/images/breast2_566_83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817082"/>
            <a:ext cx="3048000" cy="4512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0069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Cancer </a:t>
            </a:r>
            <a:r>
              <a:rPr lang="es-MX" dirty="0" err="1"/>
              <a:t>Trends</a:t>
            </a:r>
            <a:r>
              <a:rPr lang="es-MX" dirty="0"/>
              <a:t> in </a:t>
            </a:r>
            <a:r>
              <a:rPr lang="es-MX" dirty="0" err="1"/>
              <a:t>Mexico</a:t>
            </a:r>
            <a:endParaRPr lang="es-MX" dirty="0"/>
          </a:p>
        </p:txBody>
      </p:sp>
      <p:sp>
        <p:nvSpPr>
          <p:cNvPr id="3" name="Marcador de texto 2"/>
          <p:cNvSpPr>
            <a:spLocks noGrp="1"/>
          </p:cNvSpPr>
          <p:nvPr>
            <p:ph type="body" idx="1"/>
          </p:nvPr>
        </p:nvSpPr>
        <p:spPr>
          <a:xfrm>
            <a:off x="401116" y="1588986"/>
            <a:ext cx="8341766" cy="2677656"/>
          </a:xfrm>
        </p:spPr>
        <p:txBody>
          <a:bodyPr/>
          <a:lstStyle/>
          <a:p>
            <a:pPr algn="just"/>
            <a:r>
              <a:rPr lang="en-US" dirty="0"/>
              <a:t>In Mexico also since 2006, breast cancer is the leading cause of cancer death in women. An occurrence of 20,444 cases in women is estimated annually, with an incidence of 35.4 cases per 100,000 women. The entities with the highest mortality from breast cancer are Coahuila, Sonora and Nuevo </a:t>
            </a:r>
            <a:r>
              <a:rPr lang="en-US" dirty="0" smtClean="0"/>
              <a:t>León. </a:t>
            </a:r>
            <a:endParaRPr lang="es-MX" dirty="0"/>
          </a:p>
        </p:txBody>
      </p:sp>
      <p:pic>
        <p:nvPicPr>
          <p:cNvPr id="4098" name="Picture 2" descr="Resultado de imagen para Breast Cancer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759941"/>
            <a:ext cx="4114800"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086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Cancer </a:t>
            </a:r>
            <a:r>
              <a:rPr lang="es-MX" dirty="0" err="1"/>
              <a:t>Trends</a:t>
            </a:r>
            <a:r>
              <a:rPr lang="es-MX" dirty="0"/>
              <a:t> in </a:t>
            </a:r>
            <a:r>
              <a:rPr lang="es-MX" dirty="0" err="1"/>
              <a:t>Mexico</a:t>
            </a:r>
            <a:endParaRPr lang="es-MX" dirty="0"/>
          </a:p>
        </p:txBody>
      </p:sp>
      <p:sp>
        <p:nvSpPr>
          <p:cNvPr id="7" name="Marcador de texto 6"/>
          <p:cNvSpPr>
            <a:spLocks noGrp="1"/>
          </p:cNvSpPr>
          <p:nvPr>
            <p:ph type="body" idx="1"/>
          </p:nvPr>
        </p:nvSpPr>
        <p:spPr/>
        <p:txBody>
          <a:bodyPr/>
          <a:lstStyle/>
          <a:p>
            <a:endParaRPr lang="es-MX"/>
          </a:p>
        </p:txBody>
      </p:sp>
      <p:grpSp>
        <p:nvGrpSpPr>
          <p:cNvPr id="8" name="Imagen"/>
          <p:cNvGrpSpPr/>
          <p:nvPr/>
        </p:nvGrpSpPr>
        <p:grpSpPr>
          <a:xfrm>
            <a:off x="1600200" y="1524000"/>
            <a:ext cx="6172200" cy="5334000"/>
            <a:chOff x="0" y="0"/>
            <a:chExt cx="7055036" cy="6722605"/>
          </a:xfrm>
        </p:grpSpPr>
        <p:pic>
          <p:nvPicPr>
            <p:cNvPr id="9" name="Imagen" descr="Imagen"/>
            <p:cNvPicPr>
              <a:picLocks noChangeAspect="1"/>
            </p:cNvPicPr>
            <p:nvPr/>
          </p:nvPicPr>
          <p:blipFill>
            <a:blip r:embed="rId2">
              <a:extLst/>
            </a:blip>
            <a:stretch>
              <a:fillRect/>
            </a:stretch>
          </p:blipFill>
          <p:spPr>
            <a:xfrm>
              <a:off x="203200" y="203200"/>
              <a:ext cx="6648637" cy="6316205"/>
            </a:xfrm>
            <a:prstGeom prst="rect">
              <a:avLst/>
            </a:prstGeom>
            <a:ln>
              <a:noFill/>
            </a:ln>
            <a:effectLst/>
          </p:spPr>
        </p:pic>
        <p:pic>
          <p:nvPicPr>
            <p:cNvPr id="10" name="Imagen" descr="Imagen"/>
            <p:cNvPicPr>
              <a:picLocks/>
            </p:cNvPicPr>
            <p:nvPr/>
          </p:nvPicPr>
          <p:blipFill>
            <a:blip r:embed="rId3">
              <a:extLst/>
            </a:blip>
            <a:stretch>
              <a:fillRect/>
            </a:stretch>
          </p:blipFill>
          <p:spPr>
            <a:xfrm>
              <a:off x="0" y="-1"/>
              <a:ext cx="7055037" cy="6722606"/>
            </a:xfrm>
            <a:prstGeom prst="rect">
              <a:avLst/>
            </a:prstGeom>
            <a:effectLst/>
          </p:spPr>
        </p:pic>
      </p:grpSp>
    </p:spTree>
    <p:extLst>
      <p:ext uri="{BB962C8B-B14F-4D97-AF65-F5344CB8AC3E}">
        <p14:creationId xmlns:p14="http://schemas.microsoft.com/office/powerpoint/2010/main" val="11982625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 </a:t>
            </a:r>
            <a:r>
              <a:rPr lang="es-MX" dirty="0" smtClean="0"/>
              <a:t>Tools </a:t>
            </a:r>
            <a:r>
              <a:rPr lang="es-MX" dirty="0" err="1"/>
              <a:t>U</a:t>
            </a:r>
            <a:r>
              <a:rPr lang="es-MX" dirty="0" err="1" smtClean="0"/>
              <a:t>sed</a:t>
            </a:r>
            <a:endParaRPr lang="es-MX" dirty="0"/>
          </a:p>
        </p:txBody>
      </p:sp>
      <p:pic>
        <p:nvPicPr>
          <p:cNvPr id="5" name="Imagen" descr="Imagen"/>
          <p:cNvPicPr>
            <a:picLocks noChangeAspect="1"/>
          </p:cNvPicPr>
          <p:nvPr/>
        </p:nvPicPr>
        <p:blipFill>
          <a:blip r:embed="rId2">
            <a:extLst/>
          </a:blip>
          <a:stretch>
            <a:fillRect/>
          </a:stretch>
        </p:blipFill>
        <p:spPr>
          <a:xfrm>
            <a:off x="381000" y="1612747"/>
            <a:ext cx="5194301" cy="1854201"/>
          </a:xfrm>
          <a:prstGeom prst="rect">
            <a:avLst/>
          </a:prstGeom>
          <a:ln w="12700">
            <a:miter lim="400000"/>
          </a:ln>
        </p:spPr>
      </p:pic>
      <p:pic>
        <p:nvPicPr>
          <p:cNvPr id="6" name="Imagen" descr="Imagen"/>
          <p:cNvPicPr>
            <a:picLocks noChangeAspect="1"/>
          </p:cNvPicPr>
          <p:nvPr/>
        </p:nvPicPr>
        <p:blipFill>
          <a:blip r:embed="rId3">
            <a:extLst/>
          </a:blip>
          <a:stretch>
            <a:fillRect/>
          </a:stretch>
        </p:blipFill>
        <p:spPr>
          <a:xfrm>
            <a:off x="6324600" y="2743200"/>
            <a:ext cx="2429049" cy="2385325"/>
          </a:xfrm>
          <a:prstGeom prst="rect">
            <a:avLst/>
          </a:prstGeom>
          <a:ln w="12700">
            <a:miter lim="400000"/>
          </a:ln>
        </p:spPr>
      </p:pic>
      <p:pic>
        <p:nvPicPr>
          <p:cNvPr id="7" name="Imagen" descr="Imagen"/>
          <p:cNvPicPr>
            <a:picLocks noChangeAspect="1"/>
          </p:cNvPicPr>
          <p:nvPr/>
        </p:nvPicPr>
        <p:blipFill>
          <a:blip r:embed="rId4">
            <a:extLst/>
          </a:blip>
          <a:stretch>
            <a:fillRect/>
          </a:stretch>
        </p:blipFill>
        <p:spPr>
          <a:xfrm>
            <a:off x="2069529" y="4038600"/>
            <a:ext cx="2540001" cy="2540001"/>
          </a:xfrm>
          <a:prstGeom prst="rect">
            <a:avLst/>
          </a:prstGeom>
          <a:ln w="12700">
            <a:miter lim="400000"/>
          </a:ln>
        </p:spPr>
      </p:pic>
    </p:spTree>
    <p:extLst>
      <p:ext uri="{BB962C8B-B14F-4D97-AF65-F5344CB8AC3E}">
        <p14:creationId xmlns:p14="http://schemas.microsoft.com/office/powerpoint/2010/main" val="13953744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2400" y="343865"/>
            <a:ext cx="8839200" cy="553998"/>
          </a:xfrm>
        </p:spPr>
        <p:txBody>
          <a:bodyPr/>
          <a:lstStyle/>
          <a:p>
            <a:r>
              <a:rPr lang="en-US" sz="3600" dirty="0" smtClean="0"/>
              <a:t>Data </a:t>
            </a:r>
            <a:r>
              <a:rPr lang="en-US" sz="3600" dirty="0"/>
              <a:t>m</a:t>
            </a:r>
            <a:r>
              <a:rPr lang="en-US" sz="3600" dirty="0" smtClean="0"/>
              <a:t>ining for </a:t>
            </a:r>
            <a:r>
              <a:rPr lang="en-US" sz="3600" dirty="0"/>
              <a:t>the detection of breast cancer</a:t>
            </a:r>
            <a:endParaRPr lang="es-MX" sz="3600" dirty="0"/>
          </a:p>
        </p:txBody>
      </p:sp>
      <p:sp>
        <p:nvSpPr>
          <p:cNvPr id="3" name="Marcador de texto 2"/>
          <p:cNvSpPr>
            <a:spLocks noGrp="1"/>
          </p:cNvSpPr>
          <p:nvPr>
            <p:ph type="body" idx="1"/>
          </p:nvPr>
        </p:nvSpPr>
        <p:spPr>
          <a:xfrm>
            <a:off x="401116" y="1625040"/>
            <a:ext cx="8341766" cy="2677656"/>
          </a:xfrm>
        </p:spPr>
        <p:txBody>
          <a:bodyPr/>
          <a:lstStyle/>
          <a:p>
            <a:pPr algn="just"/>
            <a:r>
              <a:rPr lang="en-US" dirty="0" smtClean="0"/>
              <a:t>Data </a:t>
            </a:r>
            <a:r>
              <a:rPr lang="en-US" dirty="0"/>
              <a:t>mining </a:t>
            </a:r>
            <a:r>
              <a:rPr lang="en-US" dirty="0" smtClean="0"/>
              <a:t>allow </a:t>
            </a:r>
            <a:r>
              <a:rPr lang="en-US" dirty="0"/>
              <a:t>the evaluation of different </a:t>
            </a:r>
            <a:r>
              <a:rPr lang="en-US" dirty="0" smtClean="0"/>
              <a:t>models about prevention </a:t>
            </a:r>
            <a:r>
              <a:rPr lang="en-US" dirty="0"/>
              <a:t>and diagnosis of breast </a:t>
            </a:r>
            <a:r>
              <a:rPr lang="en-US" dirty="0" smtClean="0"/>
              <a:t>cancer.</a:t>
            </a:r>
          </a:p>
          <a:p>
            <a:endParaRPr lang="en-US" dirty="0" smtClean="0"/>
          </a:p>
          <a:p>
            <a:r>
              <a:rPr lang="en-US" dirty="0" smtClean="0"/>
              <a:t>We use DB </a:t>
            </a:r>
            <a:r>
              <a:rPr lang="en-US" dirty="0"/>
              <a:t>with patient information to prevent or detect </a:t>
            </a:r>
            <a:r>
              <a:rPr lang="en-US" dirty="0" smtClean="0"/>
              <a:t>disease</a:t>
            </a:r>
            <a:r>
              <a:rPr lang="en-US" dirty="0"/>
              <a:t>. (Institute of Oncology </a:t>
            </a:r>
            <a:r>
              <a:rPr lang="en-US" dirty="0" smtClean="0"/>
              <a:t>University </a:t>
            </a:r>
            <a:r>
              <a:rPr lang="en-US" dirty="0"/>
              <a:t>Medical </a:t>
            </a:r>
            <a:r>
              <a:rPr lang="en-US" dirty="0" smtClean="0"/>
              <a:t>Center, 11 </a:t>
            </a:r>
            <a:r>
              <a:rPr lang="en-US" dirty="0"/>
              <a:t>July </a:t>
            </a:r>
            <a:r>
              <a:rPr lang="en-US" dirty="0" smtClean="0"/>
              <a:t>1988)</a:t>
            </a:r>
            <a:endParaRPr lang="es-MX" dirty="0"/>
          </a:p>
        </p:txBody>
      </p:sp>
      <p:grpSp>
        <p:nvGrpSpPr>
          <p:cNvPr id="4" name="Imagen"/>
          <p:cNvGrpSpPr/>
          <p:nvPr/>
        </p:nvGrpSpPr>
        <p:grpSpPr>
          <a:xfrm>
            <a:off x="2971800" y="4038600"/>
            <a:ext cx="5257800" cy="2579996"/>
            <a:chOff x="0" y="0"/>
            <a:chExt cx="9268809" cy="5062974"/>
          </a:xfrm>
        </p:grpSpPr>
        <p:pic>
          <p:nvPicPr>
            <p:cNvPr id="5" name="Imagen" descr="Imagen"/>
            <p:cNvPicPr>
              <a:picLocks noChangeAspect="1"/>
            </p:cNvPicPr>
            <p:nvPr/>
          </p:nvPicPr>
          <p:blipFill>
            <a:blip r:embed="rId2">
              <a:extLst/>
            </a:blip>
            <a:stretch>
              <a:fillRect/>
            </a:stretch>
          </p:blipFill>
          <p:spPr>
            <a:xfrm>
              <a:off x="127000" y="88900"/>
              <a:ext cx="9014810" cy="4732775"/>
            </a:xfrm>
            <a:prstGeom prst="rect">
              <a:avLst/>
            </a:prstGeom>
            <a:ln>
              <a:noFill/>
            </a:ln>
            <a:effectLst/>
          </p:spPr>
        </p:pic>
        <p:pic>
          <p:nvPicPr>
            <p:cNvPr id="6" name="Imagen" descr="Imagen"/>
            <p:cNvPicPr>
              <a:picLocks/>
            </p:cNvPicPr>
            <p:nvPr/>
          </p:nvPicPr>
          <p:blipFill>
            <a:blip r:embed="rId3">
              <a:extLst/>
            </a:blip>
            <a:stretch>
              <a:fillRect/>
            </a:stretch>
          </p:blipFill>
          <p:spPr>
            <a:xfrm>
              <a:off x="0" y="0"/>
              <a:ext cx="9268810" cy="5062975"/>
            </a:xfrm>
            <a:prstGeom prst="rect">
              <a:avLst/>
            </a:prstGeom>
            <a:effectLst/>
          </p:spPr>
        </p:pic>
      </p:grpSp>
    </p:spTree>
    <p:extLst>
      <p:ext uri="{BB962C8B-B14F-4D97-AF65-F5344CB8AC3E}">
        <p14:creationId xmlns:p14="http://schemas.microsoft.com/office/powerpoint/2010/main" val="21708245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bject 2"/>
          <p:cNvSpPr/>
          <p:nvPr/>
        </p:nvSpPr>
        <p:spPr>
          <a:xfrm>
            <a:off x="26827" y="-1645"/>
            <a:ext cx="9144000" cy="5971540"/>
          </a:xfrm>
          <a:custGeom>
            <a:avLst/>
            <a:gdLst/>
            <a:ahLst/>
            <a:cxnLst/>
            <a:rect l="l" t="t" r="r" b="b"/>
            <a:pathLst>
              <a:path w="9144000" h="5971540">
                <a:moveTo>
                  <a:pt x="0" y="5971032"/>
                </a:moveTo>
                <a:lnTo>
                  <a:pt x="9144000" y="5971032"/>
                </a:lnTo>
                <a:lnTo>
                  <a:pt x="9144000" y="0"/>
                </a:lnTo>
                <a:lnTo>
                  <a:pt x="0" y="0"/>
                </a:lnTo>
                <a:lnTo>
                  <a:pt x="0" y="5971032"/>
                </a:lnTo>
                <a:close/>
              </a:path>
            </a:pathLst>
          </a:custGeom>
          <a:solidFill>
            <a:srgbClr val="636B85"/>
          </a:solidFill>
        </p:spPr>
        <p:txBody>
          <a:bodyPr wrap="square" lIns="0" tIns="0" rIns="0" bIns="0" rtlCol="0"/>
          <a:lstStyle/>
          <a:p>
            <a:endParaRPr dirty="0">
              <a:latin typeface="Josefin Sans" pitchFamily="2" charset="0"/>
            </a:endParaRPr>
          </a:p>
        </p:txBody>
      </p:sp>
      <p:sp>
        <p:nvSpPr>
          <p:cNvPr id="3" name="object 3"/>
          <p:cNvSpPr/>
          <p:nvPr/>
        </p:nvSpPr>
        <p:spPr>
          <a:xfrm>
            <a:off x="0" y="5971032"/>
            <a:ext cx="9144000" cy="887094"/>
          </a:xfrm>
          <a:custGeom>
            <a:avLst/>
            <a:gdLst/>
            <a:ahLst/>
            <a:cxnLst/>
            <a:rect l="l" t="t" r="r" b="b"/>
            <a:pathLst>
              <a:path w="9144000" h="887095">
                <a:moveTo>
                  <a:pt x="0" y="886968"/>
                </a:moveTo>
                <a:lnTo>
                  <a:pt x="9144000" y="886968"/>
                </a:lnTo>
                <a:lnTo>
                  <a:pt x="9144000" y="0"/>
                </a:lnTo>
                <a:lnTo>
                  <a:pt x="0" y="0"/>
                </a:lnTo>
                <a:lnTo>
                  <a:pt x="0" y="886968"/>
                </a:lnTo>
                <a:close/>
              </a:path>
            </a:pathLst>
          </a:custGeom>
          <a:solidFill>
            <a:srgbClr val="FFFFFF"/>
          </a:solidFill>
        </p:spPr>
        <p:txBody>
          <a:bodyPr wrap="square" lIns="0" tIns="0" rIns="0" bIns="0" rtlCol="0"/>
          <a:lstStyle/>
          <a:p>
            <a:endParaRPr dirty="0">
              <a:latin typeface="Josefin Sans" pitchFamily="2" charset="0"/>
            </a:endParaRPr>
          </a:p>
        </p:txBody>
      </p:sp>
      <p:sp>
        <p:nvSpPr>
          <p:cNvPr id="4" name="object 4"/>
          <p:cNvSpPr/>
          <p:nvPr/>
        </p:nvSpPr>
        <p:spPr>
          <a:xfrm>
            <a:off x="58672" y="6064898"/>
            <a:ext cx="2240280" cy="693025"/>
          </a:xfrm>
          <a:custGeom>
            <a:avLst/>
            <a:gdLst/>
            <a:ahLst/>
            <a:cxnLst/>
            <a:rect l="l" t="t" r="r" b="b"/>
            <a:pathLst>
              <a:path w="2240280" h="713740">
                <a:moveTo>
                  <a:pt x="0" y="713232"/>
                </a:moveTo>
                <a:lnTo>
                  <a:pt x="2240280" y="713232"/>
                </a:lnTo>
                <a:lnTo>
                  <a:pt x="2240280" y="0"/>
                </a:lnTo>
                <a:lnTo>
                  <a:pt x="0" y="0"/>
                </a:lnTo>
                <a:lnTo>
                  <a:pt x="0" y="713232"/>
                </a:lnTo>
                <a:close/>
              </a:path>
            </a:pathLst>
          </a:custGeom>
          <a:solidFill>
            <a:srgbClr val="CCB400"/>
          </a:solidFill>
        </p:spPr>
        <p:txBody>
          <a:bodyPr wrap="square" lIns="0" tIns="0" rIns="0" bIns="0" rtlCol="0"/>
          <a:lstStyle/>
          <a:p>
            <a:pPr algn="ctr">
              <a:lnSpc>
                <a:spcPct val="150000"/>
              </a:lnSpc>
            </a:pPr>
            <a:endParaRPr sz="1400" dirty="0">
              <a:latin typeface="Josefin Sans" pitchFamily="2" charset="0"/>
            </a:endParaRPr>
          </a:p>
        </p:txBody>
      </p:sp>
      <p:sp>
        <p:nvSpPr>
          <p:cNvPr id="5" name="object 5"/>
          <p:cNvSpPr/>
          <p:nvPr/>
        </p:nvSpPr>
        <p:spPr>
          <a:xfrm>
            <a:off x="2359151" y="6053328"/>
            <a:ext cx="6784975" cy="704595"/>
          </a:xfrm>
          <a:custGeom>
            <a:avLst/>
            <a:gdLst/>
            <a:ahLst/>
            <a:cxnLst/>
            <a:rect l="l" t="t" r="r" b="b"/>
            <a:pathLst>
              <a:path w="6784975" h="713740">
                <a:moveTo>
                  <a:pt x="0" y="713231"/>
                </a:moveTo>
                <a:lnTo>
                  <a:pt x="6784848" y="713231"/>
                </a:lnTo>
                <a:lnTo>
                  <a:pt x="6784848" y="0"/>
                </a:lnTo>
                <a:lnTo>
                  <a:pt x="0" y="0"/>
                </a:lnTo>
                <a:lnTo>
                  <a:pt x="0" y="713231"/>
                </a:lnTo>
                <a:close/>
              </a:path>
            </a:pathLst>
          </a:custGeom>
          <a:solidFill>
            <a:srgbClr val="D16248"/>
          </a:solidFill>
        </p:spPr>
        <p:txBody>
          <a:bodyPr wrap="square" lIns="0" tIns="0" rIns="0" bIns="0" rtlCol="0"/>
          <a:lstStyle/>
          <a:p>
            <a:pPr algn="ctr">
              <a:lnSpc>
                <a:spcPct val="150000"/>
              </a:lnSpc>
            </a:pPr>
            <a:endParaRPr lang="es-MX" sz="3000" dirty="0">
              <a:latin typeface="Josefin Sans" pitchFamily="2" charset="0"/>
            </a:endParaRPr>
          </a:p>
        </p:txBody>
      </p:sp>
      <p:sp>
        <p:nvSpPr>
          <p:cNvPr id="6" name="object 6"/>
          <p:cNvSpPr txBox="1">
            <a:spLocks noGrp="1"/>
          </p:cNvSpPr>
          <p:nvPr>
            <p:ph type="title"/>
          </p:nvPr>
        </p:nvSpPr>
        <p:spPr>
          <a:xfrm>
            <a:off x="730375" y="305317"/>
            <a:ext cx="7736904" cy="631455"/>
          </a:xfrm>
          <a:prstGeom prst="rect">
            <a:avLst/>
          </a:prstGeom>
        </p:spPr>
        <p:txBody>
          <a:bodyPr vert="horz" wrap="square" lIns="0" tIns="118745" rIns="0" bIns="0" rtlCol="0">
            <a:spAutoFit/>
          </a:bodyPr>
          <a:lstStyle/>
          <a:p>
            <a:pPr marL="824865" marR="5080" indent="-812800" algn="ctr">
              <a:lnSpc>
                <a:spcPts val="3460"/>
              </a:lnSpc>
              <a:spcBef>
                <a:spcPts val="935"/>
              </a:spcBef>
            </a:pPr>
            <a:r>
              <a:rPr lang="en-US" sz="5400" spc="-10" dirty="0" smtClean="0">
                <a:solidFill>
                  <a:schemeClr val="bg1"/>
                </a:solidFill>
              </a:rPr>
              <a:t>Algorithms </a:t>
            </a:r>
            <a:r>
              <a:rPr lang="en-US" sz="5400" spc="-10" dirty="0">
                <a:solidFill>
                  <a:schemeClr val="bg1"/>
                </a:solidFill>
              </a:rPr>
              <a:t>U</a:t>
            </a:r>
            <a:r>
              <a:rPr lang="en-US" sz="5400" spc="-10" dirty="0" smtClean="0">
                <a:solidFill>
                  <a:schemeClr val="bg1"/>
                </a:solidFill>
              </a:rPr>
              <a:t>sed</a:t>
            </a:r>
            <a:endParaRPr sz="5400" dirty="0">
              <a:solidFill>
                <a:schemeClr val="bg1"/>
              </a:solidFill>
            </a:endParaRPr>
          </a:p>
        </p:txBody>
      </p:sp>
      <p:sp>
        <p:nvSpPr>
          <p:cNvPr id="8" name="object 8"/>
          <p:cNvSpPr txBox="1"/>
          <p:nvPr/>
        </p:nvSpPr>
        <p:spPr>
          <a:xfrm>
            <a:off x="381000" y="6179921"/>
            <a:ext cx="1034643" cy="474489"/>
          </a:xfrm>
          <a:prstGeom prst="rect">
            <a:avLst/>
          </a:prstGeom>
        </p:spPr>
        <p:txBody>
          <a:bodyPr vert="horz" wrap="square" lIns="0" tIns="12700" rIns="0" bIns="0" rtlCol="0">
            <a:spAutoFit/>
          </a:bodyPr>
          <a:lstStyle/>
          <a:p>
            <a:pPr marL="12700">
              <a:lnSpc>
                <a:spcPct val="100000"/>
              </a:lnSpc>
              <a:spcBef>
                <a:spcPts val="100"/>
              </a:spcBef>
            </a:pPr>
            <a:endParaRPr sz="3000" dirty="0">
              <a:latin typeface="Josefin Sans" pitchFamily="2" charset="0"/>
              <a:cs typeface="Tw Cen MT"/>
            </a:endParaRPr>
          </a:p>
        </p:txBody>
      </p:sp>
      <p:sp>
        <p:nvSpPr>
          <p:cNvPr id="14" name="13 Marcador de número de diapositiva"/>
          <p:cNvSpPr>
            <a:spLocks noGrp="1"/>
          </p:cNvSpPr>
          <p:nvPr>
            <p:ph type="sldNum" sz="quarter" idx="7"/>
          </p:nvPr>
        </p:nvSpPr>
        <p:spPr>
          <a:xfrm>
            <a:off x="6583680" y="6377940"/>
            <a:ext cx="2103120" cy="276999"/>
          </a:xfrm>
        </p:spPr>
        <p:txBody>
          <a:bodyPr/>
          <a:lstStyle/>
          <a:p>
            <a:fld id="{B6F15528-21DE-4FAA-801E-634DDDAF4B2B}" type="slidenum">
              <a:rPr lang="es-MX" smtClean="0">
                <a:latin typeface="Josefin Sans" pitchFamily="2" charset="0"/>
              </a:rPr>
              <a:t>8</a:t>
            </a:fld>
            <a:endParaRPr lang="es-MX" dirty="0">
              <a:latin typeface="Josefin Sans" pitchFamily="2" charset="0"/>
            </a:endParaRPr>
          </a:p>
        </p:txBody>
      </p:sp>
      <p:pic>
        <p:nvPicPr>
          <p:cNvPr id="5122" name="Picture 2" descr="Resultado de imagen para ALGORITMO EN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8952" y="1122504"/>
            <a:ext cx="4648200" cy="4806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8462664"/>
      </p:ext>
    </p:extLst>
  </p:cSld>
  <p:clrMapOvr>
    <a:masterClrMapping/>
  </p:clrMapOvr>
  <p:transition spd="med">
    <p:pull/>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MX" dirty="0"/>
              <a:t>K-NN </a:t>
            </a:r>
            <a:r>
              <a:rPr lang="es-MX" dirty="0" err="1" smtClean="0"/>
              <a:t>Algorithm</a:t>
            </a:r>
            <a:endParaRPr lang="es-MX" dirty="0"/>
          </a:p>
        </p:txBody>
      </p:sp>
      <p:sp>
        <p:nvSpPr>
          <p:cNvPr id="3" name="Marcador de texto 2"/>
          <p:cNvSpPr>
            <a:spLocks noGrp="1"/>
          </p:cNvSpPr>
          <p:nvPr>
            <p:ph type="body" idx="1"/>
          </p:nvPr>
        </p:nvSpPr>
        <p:spPr>
          <a:xfrm>
            <a:off x="4267200" y="2743200"/>
            <a:ext cx="4399482" cy="2677656"/>
          </a:xfrm>
        </p:spPr>
        <p:txBody>
          <a:bodyPr/>
          <a:lstStyle/>
          <a:p>
            <a:pPr algn="just"/>
            <a:r>
              <a:rPr lang="en-US" dirty="0"/>
              <a:t>The algorithm is based on the comparison of an unknown example with the training examples k that are the closest neighbors of the unknown </a:t>
            </a:r>
            <a:r>
              <a:rPr lang="en-US" dirty="0" smtClean="0"/>
              <a:t>example.</a:t>
            </a:r>
            <a:endParaRPr lang="es-MX" dirty="0"/>
          </a:p>
        </p:txBody>
      </p:sp>
      <p:grpSp>
        <p:nvGrpSpPr>
          <p:cNvPr id="4" name="Imagen"/>
          <p:cNvGrpSpPr/>
          <p:nvPr/>
        </p:nvGrpSpPr>
        <p:grpSpPr>
          <a:xfrm>
            <a:off x="304800" y="2743200"/>
            <a:ext cx="3429000" cy="2957884"/>
            <a:chOff x="0" y="0"/>
            <a:chExt cx="5956300" cy="4216400"/>
          </a:xfrm>
        </p:grpSpPr>
        <p:pic>
          <p:nvPicPr>
            <p:cNvPr id="5" name="Imagen" descr="Imagen"/>
            <p:cNvPicPr>
              <a:picLocks noChangeAspect="1"/>
            </p:cNvPicPr>
            <p:nvPr/>
          </p:nvPicPr>
          <p:blipFill>
            <a:blip r:embed="rId2">
              <a:extLst/>
            </a:blip>
            <a:stretch>
              <a:fillRect/>
            </a:stretch>
          </p:blipFill>
          <p:spPr>
            <a:xfrm>
              <a:off x="203200" y="203200"/>
              <a:ext cx="5549900" cy="3810000"/>
            </a:xfrm>
            <a:prstGeom prst="rect">
              <a:avLst/>
            </a:prstGeom>
            <a:ln>
              <a:noFill/>
            </a:ln>
            <a:effectLst/>
          </p:spPr>
        </p:pic>
        <p:pic>
          <p:nvPicPr>
            <p:cNvPr id="6" name="Imagen" descr="Imagen"/>
            <p:cNvPicPr>
              <a:picLocks/>
            </p:cNvPicPr>
            <p:nvPr/>
          </p:nvPicPr>
          <p:blipFill>
            <a:blip r:embed="rId3">
              <a:extLst/>
            </a:blip>
            <a:stretch>
              <a:fillRect/>
            </a:stretch>
          </p:blipFill>
          <p:spPr>
            <a:xfrm>
              <a:off x="0" y="0"/>
              <a:ext cx="5956300" cy="4216400"/>
            </a:xfrm>
            <a:prstGeom prst="rect">
              <a:avLst/>
            </a:prstGeom>
            <a:effectLst/>
          </p:spPr>
        </p:pic>
      </p:grpSp>
    </p:spTree>
    <p:extLst>
      <p:ext uri="{BB962C8B-B14F-4D97-AF65-F5344CB8AC3E}">
        <p14:creationId xmlns:p14="http://schemas.microsoft.com/office/powerpoint/2010/main" val="4698907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A2D5"/>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5355</TotalTime>
  <Words>631</Words>
  <Application>Microsoft Office PowerPoint</Application>
  <PresentationFormat>Presentación en pantalla (4:3)</PresentationFormat>
  <Paragraphs>66</Paragraphs>
  <Slides>22</Slides>
  <Notes>1</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22</vt:i4>
      </vt:variant>
    </vt:vector>
  </HeadingPairs>
  <TitlesOfParts>
    <vt:vector size="28" baseType="lpstr">
      <vt:lpstr>Arial</vt:lpstr>
      <vt:lpstr>Calibri</vt:lpstr>
      <vt:lpstr>Josefin Sans</vt:lpstr>
      <vt:lpstr>Tw Cen MT</vt:lpstr>
      <vt:lpstr>Wingdings</vt:lpstr>
      <vt:lpstr>Office Theme</vt:lpstr>
      <vt:lpstr>Polytechnic University of the State of Morelos</vt:lpstr>
      <vt:lpstr>Contents</vt:lpstr>
      <vt:lpstr>What Is Breast Cancer?</vt:lpstr>
      <vt:lpstr>Cancer Trends in Mexico</vt:lpstr>
      <vt:lpstr>Cancer Trends in Mexico</vt:lpstr>
      <vt:lpstr> Tools Used</vt:lpstr>
      <vt:lpstr>Data mining for the detection of breast cancer</vt:lpstr>
      <vt:lpstr>Algorithms Used</vt:lpstr>
      <vt:lpstr>K-NN Algorithm</vt:lpstr>
      <vt:lpstr>Decision Tree</vt:lpstr>
      <vt:lpstr>Naive Bayes Classifier</vt:lpstr>
      <vt:lpstr>Analysis of results</vt:lpstr>
      <vt:lpstr>K-NN: Obtained results</vt:lpstr>
      <vt:lpstr>K-NN: Obtained results</vt:lpstr>
      <vt:lpstr>Decision Tree: Obtained results</vt:lpstr>
      <vt:lpstr>Decision Tree: Obtained results</vt:lpstr>
      <vt:lpstr>Decision Tree: Obtained results</vt:lpstr>
      <vt:lpstr>Naive Bayes: Obtained results</vt:lpstr>
      <vt:lpstr>Naive Bayes: Obtained results</vt:lpstr>
      <vt:lpstr>Conclusions</vt:lpstr>
      <vt:lpstr>References</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Comparación de técnicas de estimación de costos</dc:title>
  <dc:creator>Sony</dc:creator>
  <cp:lastModifiedBy>Quique</cp:lastModifiedBy>
  <cp:revision>199</cp:revision>
  <dcterms:created xsi:type="dcterms:W3CDTF">2017-10-17T02:23:18Z</dcterms:created>
  <dcterms:modified xsi:type="dcterms:W3CDTF">2019-10-28T02:31:28Z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2017-08-13T00:00:00Z</vt:filetime>
  </property>
  <property fmtid="{D5CDD505-2E9C-101B-9397-08002B2CF9AE}" pid="3" name="Creator">
    <vt:lpwstr>Microsoft® PowerPoint® 2010</vt:lpwstr>
  </property>
  <property fmtid="{D5CDD505-2E9C-101B-9397-08002B2CF9AE}" pid="4" name="LastSaved">
    <vt:filetime>2017-10-17T00:00:00Z</vt:filetime>
  </property>
</Properties>
</file>